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sldIdLst>
    <p:sldId id="311" r:id="rId2"/>
    <p:sldId id="312"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44"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265" r:id="rId35"/>
    <p:sldId id="266" r:id="rId36"/>
    <p:sldId id="297" r:id="rId37"/>
    <p:sldId id="302" r:id="rId38"/>
    <p:sldId id="301" r:id="rId39"/>
    <p:sldId id="303" r:id="rId40"/>
    <p:sldId id="288" r:id="rId41"/>
    <p:sldId id="308" r:id="rId42"/>
    <p:sldId id="304" r:id="rId43"/>
    <p:sldId id="305" r:id="rId44"/>
    <p:sldId id="289" r:id="rId45"/>
    <p:sldId id="307" r:id="rId46"/>
    <p:sldId id="290" r:id="rId47"/>
    <p:sldId id="309" r:id="rId48"/>
    <p:sldId id="310" r:id="rId49"/>
    <p:sldId id="295" r:id="rId50"/>
    <p:sldId id="296" r:id="rId51"/>
    <p:sldId id="346" r:id="rId52"/>
    <p:sldId id="272" r:id="rId53"/>
    <p:sldId id="271" r:id="rId54"/>
    <p:sldId id="275" r:id="rId55"/>
    <p:sldId id="278" r:id="rId56"/>
    <p:sldId id="34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90" autoAdjust="0"/>
    <p:restoredTop sz="94660"/>
  </p:normalViewPr>
  <p:slideViewPr>
    <p:cSldViewPr snapToGrid="0">
      <p:cViewPr varScale="1">
        <p:scale>
          <a:sx n="64" d="100"/>
          <a:sy n="64" d="100"/>
        </p:scale>
        <p:origin x="-114"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48AAF-868F-4210-8726-FDDDBDCE8208}" type="doc">
      <dgm:prSet loTypeId="urn:microsoft.com/office/officeart/2008/layout/BendingPictureBlocks" loCatId="picture" qsTypeId="urn:microsoft.com/office/officeart/2005/8/quickstyle/3d1" qsCatId="3D" csTypeId="urn:microsoft.com/office/officeart/2005/8/colors/accent0_1" csCatId="mainScheme" phldr="1"/>
      <dgm:spPr/>
      <dgm:t>
        <a:bodyPr/>
        <a:lstStyle/>
        <a:p>
          <a:endParaRPr lang="en-US"/>
        </a:p>
      </dgm:t>
    </dgm:pt>
    <dgm:pt modelId="{7628EAD8-1DC4-4B57-8CC4-6CD40ADCE4EB}">
      <dgm:prSet phldrT="[Text]"/>
      <dgm:spPr/>
      <dgm:t>
        <a:bodyPr/>
        <a:lstStyle/>
        <a:p>
          <a:r>
            <a:rPr lang="fa-IR" dirty="0" smtClean="0">
              <a:cs typeface="B Nazanin" panose="00000400000000000000" pitchFamily="2" charset="-78"/>
            </a:rPr>
            <a:t>الگوی مبتنی بر اجتماعات یادگیری</a:t>
          </a:r>
          <a:endParaRPr lang="en-US" dirty="0">
            <a:cs typeface="B Nazanin" panose="00000400000000000000" pitchFamily="2" charset="-78"/>
          </a:endParaRPr>
        </a:p>
      </dgm:t>
    </dgm:pt>
    <dgm:pt modelId="{076D9612-F36E-4F68-8C0C-2A747591C05C}" type="sibTrans" cxnId="{6BA7913F-BD17-44E2-A541-F4AAEAA7DF6E}">
      <dgm:prSet/>
      <dgm:spPr/>
      <dgm:t>
        <a:bodyPr/>
        <a:lstStyle/>
        <a:p>
          <a:endParaRPr lang="en-US"/>
        </a:p>
      </dgm:t>
    </dgm:pt>
    <dgm:pt modelId="{8DA0952B-097A-4F4F-B004-937E836627E6}" type="parTrans" cxnId="{6BA7913F-BD17-44E2-A541-F4AAEAA7DF6E}">
      <dgm:prSet/>
      <dgm:spPr/>
      <dgm:t>
        <a:bodyPr/>
        <a:lstStyle/>
        <a:p>
          <a:endParaRPr lang="en-US"/>
        </a:p>
      </dgm:t>
    </dgm:pt>
    <dgm:pt modelId="{9366995D-24CA-411A-A0D8-E43DBBE9472A}">
      <dgm:prSet phldrT="[Text]"/>
      <dgm:spPr/>
      <dgm:t>
        <a:bodyPr/>
        <a:lstStyle/>
        <a:p>
          <a:pPr rtl="1"/>
          <a:r>
            <a:rPr lang="fa-IR" dirty="0" smtClean="0">
              <a:cs typeface="B Nazanin" panose="00000400000000000000" pitchFamily="2" charset="-78"/>
            </a:rPr>
            <a:t>الگوی </a:t>
          </a:r>
          <a:r>
            <a:rPr lang="en-US" b="1" dirty="0" smtClean="0">
              <a:cs typeface="B Nazanin" panose="00000400000000000000" pitchFamily="2" charset="-78"/>
            </a:rPr>
            <a:t>P3</a:t>
          </a:r>
          <a:endParaRPr lang="en-US" b="1" dirty="0">
            <a:cs typeface="B Nazanin" panose="00000400000000000000" pitchFamily="2" charset="-78"/>
          </a:endParaRPr>
        </a:p>
      </dgm:t>
    </dgm:pt>
    <dgm:pt modelId="{91E396AA-ABDB-475F-B2B6-24D9094BE1C8}" type="sibTrans" cxnId="{AA73AD0B-F840-4379-A690-A01D1A0FEEA0}">
      <dgm:prSet/>
      <dgm:spPr/>
      <dgm:t>
        <a:bodyPr/>
        <a:lstStyle/>
        <a:p>
          <a:endParaRPr lang="en-US"/>
        </a:p>
      </dgm:t>
    </dgm:pt>
    <dgm:pt modelId="{C3EA1051-2E63-455E-B0B9-8876F2217571}" type="parTrans" cxnId="{AA73AD0B-F840-4379-A690-A01D1A0FEEA0}">
      <dgm:prSet/>
      <dgm:spPr/>
      <dgm:t>
        <a:bodyPr/>
        <a:lstStyle/>
        <a:p>
          <a:endParaRPr lang="en-US"/>
        </a:p>
      </dgm:t>
    </dgm:pt>
    <dgm:pt modelId="{A797C1E0-DD09-41BA-B59E-A7439A9A598E}">
      <dgm:prSet phldrT="[Text]"/>
      <dgm:spPr/>
      <dgm:t>
        <a:bodyPr/>
        <a:lstStyle/>
        <a:p>
          <a:r>
            <a:rPr lang="fa-IR" dirty="0" smtClean="0">
              <a:cs typeface="B Nazanin" panose="00000400000000000000" pitchFamily="2" charset="-78"/>
            </a:rPr>
            <a:t>الگوی کمپ</a:t>
          </a:r>
          <a:endParaRPr lang="en-US" dirty="0">
            <a:cs typeface="B Nazanin" panose="00000400000000000000" pitchFamily="2" charset="-78"/>
          </a:endParaRPr>
        </a:p>
      </dgm:t>
    </dgm:pt>
    <dgm:pt modelId="{745B03F5-08AE-47D3-808D-D9B5042BC1C6}" type="parTrans" cxnId="{DA92DD1D-5FD3-40E0-B7F5-51FB3D84655F}">
      <dgm:prSet/>
      <dgm:spPr/>
      <dgm:t>
        <a:bodyPr/>
        <a:lstStyle/>
        <a:p>
          <a:endParaRPr lang="en-US"/>
        </a:p>
      </dgm:t>
    </dgm:pt>
    <dgm:pt modelId="{154D6231-FBD5-455A-A7DA-E7C3E2F80DAC}" type="sibTrans" cxnId="{DA92DD1D-5FD3-40E0-B7F5-51FB3D84655F}">
      <dgm:prSet/>
      <dgm:spPr/>
      <dgm:t>
        <a:bodyPr/>
        <a:lstStyle/>
        <a:p>
          <a:endParaRPr lang="en-US"/>
        </a:p>
      </dgm:t>
    </dgm:pt>
    <dgm:pt modelId="{35F22088-BEEC-424F-AD8C-00572986A4B6}">
      <dgm:prSet phldrT="[Text]"/>
      <dgm:spPr/>
      <dgm:t>
        <a:bodyPr/>
        <a:lstStyle/>
        <a:p>
          <a:r>
            <a:rPr lang="fa-IR" dirty="0" smtClean="0">
              <a:cs typeface="B Nazanin" panose="00000400000000000000" pitchFamily="2" charset="-78"/>
            </a:rPr>
            <a:t>الگوی عمومی</a:t>
          </a:r>
          <a:endParaRPr lang="en-US" dirty="0">
            <a:cs typeface="B Nazanin" panose="00000400000000000000" pitchFamily="2" charset="-78"/>
          </a:endParaRPr>
        </a:p>
      </dgm:t>
    </dgm:pt>
    <dgm:pt modelId="{E710312C-BE40-4AED-BE86-9A3E239F8AC5}" type="parTrans" cxnId="{37A08493-4451-4EE6-BF3B-0F3A8F4140D7}">
      <dgm:prSet/>
      <dgm:spPr/>
      <dgm:t>
        <a:bodyPr/>
        <a:lstStyle/>
        <a:p>
          <a:endParaRPr lang="en-US"/>
        </a:p>
      </dgm:t>
    </dgm:pt>
    <dgm:pt modelId="{0A80DDCE-A7AA-4D94-8CE9-E9ED05525314}" type="sibTrans" cxnId="{37A08493-4451-4EE6-BF3B-0F3A8F4140D7}">
      <dgm:prSet/>
      <dgm:spPr/>
      <dgm:t>
        <a:bodyPr/>
        <a:lstStyle/>
        <a:p>
          <a:endParaRPr lang="en-US"/>
        </a:p>
      </dgm:t>
    </dgm:pt>
    <dgm:pt modelId="{A463A23D-DA3E-40DA-B613-64DA7077E31F}">
      <dgm:prSet phldrT="[Text]"/>
      <dgm:spPr/>
      <dgm:t>
        <a:bodyPr/>
        <a:lstStyle/>
        <a:p>
          <a:r>
            <a:rPr lang="fa-IR" dirty="0" smtClean="0">
              <a:cs typeface="B Nazanin" panose="00000400000000000000" pitchFamily="2" charset="-78"/>
            </a:rPr>
            <a:t>الگوی شبکه گودیر</a:t>
          </a:r>
          <a:endParaRPr lang="en-US" dirty="0">
            <a:cs typeface="B Nazanin" panose="00000400000000000000" pitchFamily="2" charset="-78"/>
          </a:endParaRPr>
        </a:p>
      </dgm:t>
    </dgm:pt>
    <dgm:pt modelId="{814B3754-E105-4A8D-822D-1F8E770E0A50}" type="parTrans" cxnId="{454D315A-198F-4DB6-B85A-3193B9F03870}">
      <dgm:prSet/>
      <dgm:spPr/>
      <dgm:t>
        <a:bodyPr/>
        <a:lstStyle/>
        <a:p>
          <a:endParaRPr lang="en-US"/>
        </a:p>
      </dgm:t>
    </dgm:pt>
    <dgm:pt modelId="{BB4EDE2E-241B-4B15-9179-7CAF0B66D062}" type="sibTrans" cxnId="{454D315A-198F-4DB6-B85A-3193B9F03870}">
      <dgm:prSet/>
      <dgm:spPr/>
      <dgm:t>
        <a:bodyPr/>
        <a:lstStyle/>
        <a:p>
          <a:endParaRPr lang="en-US"/>
        </a:p>
      </dgm:t>
    </dgm:pt>
    <dgm:pt modelId="{CA9A6330-50ED-48B6-A3C2-20097BCC7ADD}">
      <dgm:prSet phldrT="[Text]"/>
      <dgm:spPr/>
      <dgm:t>
        <a:bodyPr/>
        <a:lstStyle/>
        <a:p>
          <a:r>
            <a:rPr lang="fa-IR" dirty="0" smtClean="0">
              <a:cs typeface="B Nazanin" panose="00000400000000000000" pitchFamily="2" charset="-78"/>
            </a:rPr>
            <a:t>الگوی اکتشافی بیک و شورنگ</a:t>
          </a:r>
          <a:endParaRPr lang="en-US" dirty="0">
            <a:cs typeface="B Nazanin" panose="00000400000000000000" pitchFamily="2" charset="-78"/>
          </a:endParaRPr>
        </a:p>
      </dgm:t>
    </dgm:pt>
    <dgm:pt modelId="{D4212E07-72AE-42FF-9F0B-5833609E41CC}" type="parTrans" cxnId="{EA14F870-4112-4E6E-8140-42C053B209A5}">
      <dgm:prSet/>
      <dgm:spPr/>
      <dgm:t>
        <a:bodyPr/>
        <a:lstStyle/>
        <a:p>
          <a:endParaRPr lang="en-US"/>
        </a:p>
      </dgm:t>
    </dgm:pt>
    <dgm:pt modelId="{C2BE5FA9-B703-40BA-8A6D-5845C21932BC}" type="sibTrans" cxnId="{EA14F870-4112-4E6E-8140-42C053B209A5}">
      <dgm:prSet/>
      <dgm:spPr/>
      <dgm:t>
        <a:bodyPr/>
        <a:lstStyle/>
        <a:p>
          <a:endParaRPr lang="en-US"/>
        </a:p>
      </dgm:t>
    </dgm:pt>
    <dgm:pt modelId="{3BF455C2-283D-4F62-9794-B8B96D34AFBE}" type="pres">
      <dgm:prSet presAssocID="{46948AAF-868F-4210-8726-FDDDBDCE8208}" presName="Name0" presStyleCnt="0">
        <dgm:presLayoutVars>
          <dgm:dir/>
          <dgm:resizeHandles/>
        </dgm:presLayoutVars>
      </dgm:prSet>
      <dgm:spPr/>
      <dgm:t>
        <a:bodyPr/>
        <a:lstStyle/>
        <a:p>
          <a:endParaRPr lang="en-CA"/>
        </a:p>
      </dgm:t>
    </dgm:pt>
    <dgm:pt modelId="{D78CBE4B-7C8C-45AE-908C-FBAFE022FE4D}" type="pres">
      <dgm:prSet presAssocID="{9366995D-24CA-411A-A0D8-E43DBBE9472A}" presName="composite" presStyleCnt="0"/>
      <dgm:spPr/>
    </dgm:pt>
    <dgm:pt modelId="{2ACFDEAC-55A4-40F7-B403-CDB063804746}" type="pres">
      <dgm:prSet presAssocID="{9366995D-24CA-411A-A0D8-E43DBBE9472A}" presName="rect1" presStyleLbl="bgImgPlace1" presStyleIdx="0" presStyleCnt="6" custScaleX="100630" custScaleY="127332" custLinFactNeighborX="-2563" custLinFactNeighborY="-1016"/>
      <dgm:spPr>
        <a:blipFill dpi="0" rotWithShape="1">
          <a:blip xmlns:r="http://schemas.openxmlformats.org/officeDocument/2006/relationships" r:embed="rId1"/>
          <a:srcRect/>
          <a:stretch>
            <a:fillRect l="11551" t="4286" r="11551" b="4286"/>
          </a:stretch>
        </a:blipFill>
      </dgm:spPr>
      <dgm:t>
        <a:bodyPr/>
        <a:lstStyle/>
        <a:p>
          <a:pPr rtl="1"/>
          <a:endParaRPr lang="fa-IR"/>
        </a:p>
      </dgm:t>
    </dgm:pt>
    <dgm:pt modelId="{BED87EC5-F55D-4BDF-98CC-4F92660F94B5}" type="pres">
      <dgm:prSet presAssocID="{9366995D-24CA-411A-A0D8-E43DBBE9472A}" presName="rect2" presStyleLbl="node1" presStyleIdx="0" presStyleCnt="6" custFlipHor="1" custScaleX="90540" custScaleY="73301" custLinFactNeighborX="-17340" custLinFactNeighborY="-18917">
        <dgm:presLayoutVars>
          <dgm:bulletEnabled val="1"/>
        </dgm:presLayoutVars>
      </dgm:prSet>
      <dgm:spPr/>
      <dgm:t>
        <a:bodyPr/>
        <a:lstStyle/>
        <a:p>
          <a:endParaRPr lang="en-US"/>
        </a:p>
      </dgm:t>
    </dgm:pt>
    <dgm:pt modelId="{940906E4-0BDC-4260-9A96-50B24ED98B6C}" type="pres">
      <dgm:prSet presAssocID="{91E396AA-ABDB-475F-B2B6-24D9094BE1C8}" presName="sibTrans" presStyleCnt="0"/>
      <dgm:spPr/>
    </dgm:pt>
    <dgm:pt modelId="{BDBBE07A-2EF1-491C-A6B6-9BF4808DF632}" type="pres">
      <dgm:prSet presAssocID="{7628EAD8-1DC4-4B57-8CC4-6CD40ADCE4EB}" presName="composite" presStyleCnt="0"/>
      <dgm:spPr/>
    </dgm:pt>
    <dgm:pt modelId="{2BBE7499-CDAF-47F0-B3DE-5D728EC2FB1D}" type="pres">
      <dgm:prSet presAssocID="{7628EAD8-1DC4-4B57-8CC4-6CD40ADCE4EB}" presName="rect1" presStyleLbl="bgImgPlace1" presStyleIdx="1" presStyleCnt="6"/>
      <dgm:spPr>
        <a:blipFill dpi="0" rotWithShape="1">
          <a:blip xmlns:r="http://schemas.openxmlformats.org/officeDocument/2006/relationships" r:embed="rId2"/>
          <a:srcRect/>
          <a:stretch>
            <a:fillRect l="7028" t="1597" r="7028" b="1597"/>
          </a:stretch>
        </a:blipFill>
      </dgm:spPr>
      <dgm:t>
        <a:bodyPr/>
        <a:lstStyle/>
        <a:p>
          <a:pPr rtl="1"/>
          <a:endParaRPr lang="fa-IR"/>
        </a:p>
      </dgm:t>
    </dgm:pt>
    <dgm:pt modelId="{8D4146BC-541A-4678-9E10-E768817818E2}" type="pres">
      <dgm:prSet presAssocID="{7628EAD8-1DC4-4B57-8CC4-6CD40ADCE4EB}" presName="rect2" presStyleLbl="node1" presStyleIdx="1" presStyleCnt="6">
        <dgm:presLayoutVars>
          <dgm:bulletEnabled val="1"/>
        </dgm:presLayoutVars>
      </dgm:prSet>
      <dgm:spPr/>
      <dgm:t>
        <a:bodyPr/>
        <a:lstStyle/>
        <a:p>
          <a:endParaRPr lang="en-US"/>
        </a:p>
      </dgm:t>
    </dgm:pt>
    <dgm:pt modelId="{91629AAA-1827-4C25-8E20-A843FE4DDDF4}" type="pres">
      <dgm:prSet presAssocID="{076D9612-F36E-4F68-8C0C-2A747591C05C}" presName="sibTrans" presStyleCnt="0"/>
      <dgm:spPr/>
    </dgm:pt>
    <dgm:pt modelId="{E884FC6D-03D8-488E-BACA-4E75708265E3}" type="pres">
      <dgm:prSet presAssocID="{A797C1E0-DD09-41BA-B59E-A7439A9A598E}" presName="composite" presStyleCnt="0"/>
      <dgm:spPr/>
    </dgm:pt>
    <dgm:pt modelId="{0442ECB8-2EE3-4C2C-81DA-3CB90A4639E9}" type="pres">
      <dgm:prSet presAssocID="{A797C1E0-DD09-41BA-B59E-A7439A9A598E}" presName="rect1" presStyleLbl="bgImgPlace1" presStyleIdx="2" presStyleCnt="6"/>
      <dgm:spPr>
        <a:blipFill dpi="0" rotWithShape="1">
          <a:blip xmlns:r="http://schemas.openxmlformats.org/officeDocument/2006/relationships" r:embed="rId3"/>
          <a:srcRect/>
          <a:stretch>
            <a:fillRect l="9289" t="1597" r="9289" b="1597"/>
          </a:stretch>
        </a:blipFill>
      </dgm:spPr>
      <dgm:t>
        <a:bodyPr/>
        <a:lstStyle/>
        <a:p>
          <a:pPr rtl="1"/>
          <a:endParaRPr lang="fa-IR"/>
        </a:p>
      </dgm:t>
    </dgm:pt>
    <dgm:pt modelId="{C6358D7A-F2D1-4302-A901-1DE6574F45D5}" type="pres">
      <dgm:prSet presAssocID="{A797C1E0-DD09-41BA-B59E-A7439A9A598E}" presName="rect2" presStyleLbl="node1" presStyleIdx="2" presStyleCnt="6">
        <dgm:presLayoutVars>
          <dgm:bulletEnabled val="1"/>
        </dgm:presLayoutVars>
      </dgm:prSet>
      <dgm:spPr/>
      <dgm:t>
        <a:bodyPr/>
        <a:lstStyle/>
        <a:p>
          <a:endParaRPr lang="en-US"/>
        </a:p>
      </dgm:t>
    </dgm:pt>
    <dgm:pt modelId="{356FA883-3238-46D5-B57C-6DFC73FF5BEB}" type="pres">
      <dgm:prSet presAssocID="{154D6231-FBD5-455A-A7DA-E7C3E2F80DAC}" presName="sibTrans" presStyleCnt="0"/>
      <dgm:spPr/>
    </dgm:pt>
    <dgm:pt modelId="{D21742B6-FE64-46AA-B288-34F4A3D37BF4}" type="pres">
      <dgm:prSet presAssocID="{35F22088-BEEC-424F-AD8C-00572986A4B6}" presName="composite" presStyleCnt="0"/>
      <dgm:spPr/>
    </dgm:pt>
    <dgm:pt modelId="{EABB93B7-8CCB-4FAF-BA70-A66F141F5CED}" type="pres">
      <dgm:prSet presAssocID="{35F22088-BEEC-424F-AD8C-00572986A4B6}" presName="rect1" presStyleLbl="bgImgPlace1" presStyleIdx="3" presStyleCnt="6" custLinFactNeighborX="1398" custLinFactNeighborY="-2216"/>
      <dgm:spPr>
        <a:blipFill dpi="0" rotWithShape="1">
          <a:blip xmlns:r="http://schemas.openxmlformats.org/officeDocument/2006/relationships" r:embed="rId4"/>
          <a:srcRect/>
          <a:stretch>
            <a:fillRect l="9289" t="9664" r="9289" b="9664"/>
          </a:stretch>
        </a:blipFill>
      </dgm:spPr>
      <dgm:t>
        <a:bodyPr/>
        <a:lstStyle/>
        <a:p>
          <a:pPr rtl="1"/>
          <a:endParaRPr lang="fa-IR"/>
        </a:p>
      </dgm:t>
    </dgm:pt>
    <dgm:pt modelId="{36118F4B-0F28-44DA-BA41-C4F74C1F82C5}" type="pres">
      <dgm:prSet presAssocID="{35F22088-BEEC-424F-AD8C-00572986A4B6}" presName="rect2" presStyleLbl="node1" presStyleIdx="3" presStyleCnt="6">
        <dgm:presLayoutVars>
          <dgm:bulletEnabled val="1"/>
        </dgm:presLayoutVars>
      </dgm:prSet>
      <dgm:spPr/>
      <dgm:t>
        <a:bodyPr/>
        <a:lstStyle/>
        <a:p>
          <a:endParaRPr lang="en-CA"/>
        </a:p>
      </dgm:t>
    </dgm:pt>
    <dgm:pt modelId="{810562D4-033B-4CC1-B62F-B6084DA84781}" type="pres">
      <dgm:prSet presAssocID="{0A80DDCE-A7AA-4D94-8CE9-E9ED05525314}" presName="sibTrans" presStyleCnt="0"/>
      <dgm:spPr/>
    </dgm:pt>
    <dgm:pt modelId="{63E2B55F-209E-4877-88D1-75731C02E02B}" type="pres">
      <dgm:prSet presAssocID="{A463A23D-DA3E-40DA-B613-64DA7077E31F}" presName="composite" presStyleCnt="0"/>
      <dgm:spPr/>
    </dgm:pt>
    <dgm:pt modelId="{AF056F8B-AF30-420B-83D5-13E6DD026CA2}" type="pres">
      <dgm:prSet presAssocID="{A463A23D-DA3E-40DA-B613-64DA7077E31F}" presName="rect1" presStyleLbl="bgImgPlace1" presStyleIdx="4" presStyleCnt="6"/>
      <dgm:spPr>
        <a:blipFill dpi="0" rotWithShape="1">
          <a:blip xmlns:r="http://schemas.openxmlformats.org/officeDocument/2006/relationships" r:embed="rId5"/>
          <a:srcRect/>
          <a:stretch>
            <a:fillRect l="7028" t="12354" r="7028" b="12354"/>
          </a:stretch>
        </a:blipFill>
      </dgm:spPr>
      <dgm:t>
        <a:bodyPr/>
        <a:lstStyle/>
        <a:p>
          <a:pPr rtl="1"/>
          <a:endParaRPr lang="fa-IR"/>
        </a:p>
      </dgm:t>
    </dgm:pt>
    <dgm:pt modelId="{2B83A6CD-1C09-4AD1-84A9-8F82F2E691A9}" type="pres">
      <dgm:prSet presAssocID="{A463A23D-DA3E-40DA-B613-64DA7077E31F}" presName="rect2" presStyleLbl="node1" presStyleIdx="4" presStyleCnt="6">
        <dgm:presLayoutVars>
          <dgm:bulletEnabled val="1"/>
        </dgm:presLayoutVars>
      </dgm:prSet>
      <dgm:spPr/>
      <dgm:t>
        <a:bodyPr/>
        <a:lstStyle/>
        <a:p>
          <a:endParaRPr lang="en-US"/>
        </a:p>
      </dgm:t>
    </dgm:pt>
    <dgm:pt modelId="{371D4153-7886-4666-B2C4-BB68764991CA}" type="pres">
      <dgm:prSet presAssocID="{BB4EDE2E-241B-4B15-9179-7CAF0B66D062}" presName="sibTrans" presStyleCnt="0"/>
      <dgm:spPr/>
    </dgm:pt>
    <dgm:pt modelId="{0F2E2203-12E9-4FB4-B165-A1CD81AB1B50}" type="pres">
      <dgm:prSet presAssocID="{CA9A6330-50ED-48B6-A3C2-20097BCC7ADD}" presName="composite" presStyleCnt="0"/>
      <dgm:spPr/>
    </dgm:pt>
    <dgm:pt modelId="{816261A9-BDB2-4DAE-A5C7-4177BA7518C9}" type="pres">
      <dgm:prSet presAssocID="{CA9A6330-50ED-48B6-A3C2-20097BCC7ADD}" presName="rect1" presStyleLbl="bgImgPlace1" presStyleIdx="5" presStyleCnt="6"/>
      <dgm:spPr>
        <a:blipFill dpi="0" rotWithShape="1">
          <a:blip xmlns:r="http://schemas.openxmlformats.org/officeDocument/2006/relationships" r:embed="rId6"/>
          <a:srcRect/>
          <a:stretch>
            <a:fillRect l="4766" t="4286" r="4766" b="4286"/>
          </a:stretch>
        </a:blipFill>
      </dgm:spPr>
      <dgm:t>
        <a:bodyPr/>
        <a:lstStyle/>
        <a:p>
          <a:pPr rtl="1"/>
          <a:endParaRPr lang="fa-IR"/>
        </a:p>
      </dgm:t>
    </dgm:pt>
    <dgm:pt modelId="{3EA3A708-78C0-4B0C-8DB5-280B22141A77}" type="pres">
      <dgm:prSet presAssocID="{CA9A6330-50ED-48B6-A3C2-20097BCC7ADD}" presName="rect2" presStyleLbl="node1" presStyleIdx="5" presStyleCnt="6">
        <dgm:presLayoutVars>
          <dgm:bulletEnabled val="1"/>
        </dgm:presLayoutVars>
      </dgm:prSet>
      <dgm:spPr/>
      <dgm:t>
        <a:bodyPr/>
        <a:lstStyle/>
        <a:p>
          <a:endParaRPr lang="en-US"/>
        </a:p>
      </dgm:t>
    </dgm:pt>
  </dgm:ptLst>
  <dgm:cxnLst>
    <dgm:cxn modelId="{F949FDAE-2FF7-40D2-BEA4-D832EB5C9CB7}" type="presOf" srcId="{46948AAF-868F-4210-8726-FDDDBDCE8208}" destId="{3BF455C2-283D-4F62-9794-B8B96D34AFBE}" srcOrd="0" destOrd="0" presId="urn:microsoft.com/office/officeart/2008/layout/BendingPictureBlocks"/>
    <dgm:cxn modelId="{8D05D05B-C5C6-4BF4-9D1A-5D420486808E}" type="presOf" srcId="{A463A23D-DA3E-40DA-B613-64DA7077E31F}" destId="{2B83A6CD-1C09-4AD1-84A9-8F82F2E691A9}" srcOrd="0" destOrd="0" presId="urn:microsoft.com/office/officeart/2008/layout/BendingPictureBlocks"/>
    <dgm:cxn modelId="{93B7D073-16EB-47E9-8E06-2C053AA14CD1}" type="presOf" srcId="{CA9A6330-50ED-48B6-A3C2-20097BCC7ADD}" destId="{3EA3A708-78C0-4B0C-8DB5-280B22141A77}" srcOrd="0" destOrd="0" presId="urn:microsoft.com/office/officeart/2008/layout/BendingPictureBlocks"/>
    <dgm:cxn modelId="{AA73AD0B-F840-4379-A690-A01D1A0FEEA0}" srcId="{46948AAF-868F-4210-8726-FDDDBDCE8208}" destId="{9366995D-24CA-411A-A0D8-E43DBBE9472A}" srcOrd="0" destOrd="0" parTransId="{C3EA1051-2E63-455E-B0B9-8876F2217571}" sibTransId="{91E396AA-ABDB-475F-B2B6-24D9094BE1C8}"/>
    <dgm:cxn modelId="{EA14F870-4112-4E6E-8140-42C053B209A5}" srcId="{46948AAF-868F-4210-8726-FDDDBDCE8208}" destId="{CA9A6330-50ED-48B6-A3C2-20097BCC7ADD}" srcOrd="5" destOrd="0" parTransId="{D4212E07-72AE-42FF-9F0B-5833609E41CC}" sibTransId="{C2BE5FA9-B703-40BA-8A6D-5845C21932BC}"/>
    <dgm:cxn modelId="{37A08493-4451-4EE6-BF3B-0F3A8F4140D7}" srcId="{46948AAF-868F-4210-8726-FDDDBDCE8208}" destId="{35F22088-BEEC-424F-AD8C-00572986A4B6}" srcOrd="3" destOrd="0" parTransId="{E710312C-BE40-4AED-BE86-9A3E239F8AC5}" sibTransId="{0A80DDCE-A7AA-4D94-8CE9-E9ED05525314}"/>
    <dgm:cxn modelId="{C853868C-70AC-4754-8C65-6E5654BD6D8E}" type="presOf" srcId="{9366995D-24CA-411A-A0D8-E43DBBE9472A}" destId="{BED87EC5-F55D-4BDF-98CC-4F92660F94B5}" srcOrd="0" destOrd="0" presId="urn:microsoft.com/office/officeart/2008/layout/BendingPictureBlocks"/>
    <dgm:cxn modelId="{1402D795-41A9-420E-A60A-1889384D606B}" type="presOf" srcId="{7628EAD8-1DC4-4B57-8CC4-6CD40ADCE4EB}" destId="{8D4146BC-541A-4678-9E10-E768817818E2}" srcOrd="0" destOrd="0" presId="urn:microsoft.com/office/officeart/2008/layout/BendingPictureBlocks"/>
    <dgm:cxn modelId="{DA92DD1D-5FD3-40E0-B7F5-51FB3D84655F}" srcId="{46948AAF-868F-4210-8726-FDDDBDCE8208}" destId="{A797C1E0-DD09-41BA-B59E-A7439A9A598E}" srcOrd="2" destOrd="0" parTransId="{745B03F5-08AE-47D3-808D-D9B5042BC1C6}" sibTransId="{154D6231-FBD5-455A-A7DA-E7C3E2F80DAC}"/>
    <dgm:cxn modelId="{454D315A-198F-4DB6-B85A-3193B9F03870}" srcId="{46948AAF-868F-4210-8726-FDDDBDCE8208}" destId="{A463A23D-DA3E-40DA-B613-64DA7077E31F}" srcOrd="4" destOrd="0" parTransId="{814B3754-E105-4A8D-822D-1F8E770E0A50}" sibTransId="{BB4EDE2E-241B-4B15-9179-7CAF0B66D062}"/>
    <dgm:cxn modelId="{E78661D9-E9AD-4050-8AF7-3A5AEFFF073A}" type="presOf" srcId="{A797C1E0-DD09-41BA-B59E-A7439A9A598E}" destId="{C6358D7A-F2D1-4302-A901-1DE6574F45D5}" srcOrd="0" destOrd="0" presId="urn:microsoft.com/office/officeart/2008/layout/BendingPictureBlocks"/>
    <dgm:cxn modelId="{6BA7913F-BD17-44E2-A541-F4AAEAA7DF6E}" srcId="{46948AAF-868F-4210-8726-FDDDBDCE8208}" destId="{7628EAD8-1DC4-4B57-8CC4-6CD40ADCE4EB}" srcOrd="1" destOrd="0" parTransId="{8DA0952B-097A-4F4F-B004-937E836627E6}" sibTransId="{076D9612-F36E-4F68-8C0C-2A747591C05C}"/>
    <dgm:cxn modelId="{149CA3A1-EF64-4935-8F88-BA595064E601}" type="presOf" srcId="{35F22088-BEEC-424F-AD8C-00572986A4B6}" destId="{36118F4B-0F28-44DA-BA41-C4F74C1F82C5}" srcOrd="0" destOrd="0" presId="urn:microsoft.com/office/officeart/2008/layout/BendingPictureBlocks"/>
    <dgm:cxn modelId="{8F8BECB6-C381-498B-8ECE-FF7BD749E887}" type="presParOf" srcId="{3BF455C2-283D-4F62-9794-B8B96D34AFBE}" destId="{D78CBE4B-7C8C-45AE-908C-FBAFE022FE4D}" srcOrd="0" destOrd="0" presId="urn:microsoft.com/office/officeart/2008/layout/BendingPictureBlocks"/>
    <dgm:cxn modelId="{4017D0FC-3431-4407-A011-CC8128111977}" type="presParOf" srcId="{D78CBE4B-7C8C-45AE-908C-FBAFE022FE4D}" destId="{2ACFDEAC-55A4-40F7-B403-CDB063804746}" srcOrd="0" destOrd="0" presId="urn:microsoft.com/office/officeart/2008/layout/BendingPictureBlocks"/>
    <dgm:cxn modelId="{83990A5C-3C20-4AB1-A23A-5DBA8A64B73D}" type="presParOf" srcId="{D78CBE4B-7C8C-45AE-908C-FBAFE022FE4D}" destId="{BED87EC5-F55D-4BDF-98CC-4F92660F94B5}" srcOrd="1" destOrd="0" presId="urn:microsoft.com/office/officeart/2008/layout/BendingPictureBlocks"/>
    <dgm:cxn modelId="{A766B7FE-162D-4894-AC64-53FBDB1E3C96}" type="presParOf" srcId="{3BF455C2-283D-4F62-9794-B8B96D34AFBE}" destId="{940906E4-0BDC-4260-9A96-50B24ED98B6C}" srcOrd="1" destOrd="0" presId="urn:microsoft.com/office/officeart/2008/layout/BendingPictureBlocks"/>
    <dgm:cxn modelId="{2D242830-795A-489C-8257-EF1073F7470D}" type="presParOf" srcId="{3BF455C2-283D-4F62-9794-B8B96D34AFBE}" destId="{BDBBE07A-2EF1-491C-A6B6-9BF4808DF632}" srcOrd="2" destOrd="0" presId="urn:microsoft.com/office/officeart/2008/layout/BendingPictureBlocks"/>
    <dgm:cxn modelId="{07683AF1-B2AB-46D2-B983-512C695D9981}" type="presParOf" srcId="{BDBBE07A-2EF1-491C-A6B6-9BF4808DF632}" destId="{2BBE7499-CDAF-47F0-B3DE-5D728EC2FB1D}" srcOrd="0" destOrd="0" presId="urn:microsoft.com/office/officeart/2008/layout/BendingPictureBlocks"/>
    <dgm:cxn modelId="{425C884B-FAF2-40D8-9871-78464175F533}" type="presParOf" srcId="{BDBBE07A-2EF1-491C-A6B6-9BF4808DF632}" destId="{8D4146BC-541A-4678-9E10-E768817818E2}" srcOrd="1" destOrd="0" presId="urn:microsoft.com/office/officeart/2008/layout/BendingPictureBlocks"/>
    <dgm:cxn modelId="{AF28B865-FED8-4719-AD66-1955157F5083}" type="presParOf" srcId="{3BF455C2-283D-4F62-9794-B8B96D34AFBE}" destId="{91629AAA-1827-4C25-8E20-A843FE4DDDF4}" srcOrd="3" destOrd="0" presId="urn:microsoft.com/office/officeart/2008/layout/BendingPictureBlocks"/>
    <dgm:cxn modelId="{69E7995B-85EF-4887-8FF9-7C6344CF00F7}" type="presParOf" srcId="{3BF455C2-283D-4F62-9794-B8B96D34AFBE}" destId="{E884FC6D-03D8-488E-BACA-4E75708265E3}" srcOrd="4" destOrd="0" presId="urn:microsoft.com/office/officeart/2008/layout/BendingPictureBlocks"/>
    <dgm:cxn modelId="{4D294B26-800F-4680-B1EF-7B59AB8070AD}" type="presParOf" srcId="{E884FC6D-03D8-488E-BACA-4E75708265E3}" destId="{0442ECB8-2EE3-4C2C-81DA-3CB90A4639E9}" srcOrd="0" destOrd="0" presId="urn:microsoft.com/office/officeart/2008/layout/BendingPictureBlocks"/>
    <dgm:cxn modelId="{326C0070-66DB-443C-B6C1-4DCBF5C478FB}" type="presParOf" srcId="{E884FC6D-03D8-488E-BACA-4E75708265E3}" destId="{C6358D7A-F2D1-4302-A901-1DE6574F45D5}" srcOrd="1" destOrd="0" presId="urn:microsoft.com/office/officeart/2008/layout/BendingPictureBlocks"/>
    <dgm:cxn modelId="{8D73C030-5398-4C2D-8EB9-1F0376EC89D5}" type="presParOf" srcId="{3BF455C2-283D-4F62-9794-B8B96D34AFBE}" destId="{356FA883-3238-46D5-B57C-6DFC73FF5BEB}" srcOrd="5" destOrd="0" presId="urn:microsoft.com/office/officeart/2008/layout/BendingPictureBlocks"/>
    <dgm:cxn modelId="{5E374C49-A617-467F-8124-F99AA300EBB6}" type="presParOf" srcId="{3BF455C2-283D-4F62-9794-B8B96D34AFBE}" destId="{D21742B6-FE64-46AA-B288-34F4A3D37BF4}" srcOrd="6" destOrd="0" presId="urn:microsoft.com/office/officeart/2008/layout/BendingPictureBlocks"/>
    <dgm:cxn modelId="{822738D9-57D8-4F72-9434-DB1F0FFAB1B2}" type="presParOf" srcId="{D21742B6-FE64-46AA-B288-34F4A3D37BF4}" destId="{EABB93B7-8CCB-4FAF-BA70-A66F141F5CED}" srcOrd="0" destOrd="0" presId="urn:microsoft.com/office/officeart/2008/layout/BendingPictureBlocks"/>
    <dgm:cxn modelId="{60D5CB49-4472-46FE-89B8-C6D22DF7FB4C}" type="presParOf" srcId="{D21742B6-FE64-46AA-B288-34F4A3D37BF4}" destId="{36118F4B-0F28-44DA-BA41-C4F74C1F82C5}" srcOrd="1" destOrd="0" presId="urn:microsoft.com/office/officeart/2008/layout/BendingPictureBlocks"/>
    <dgm:cxn modelId="{032574CD-0CDA-412B-A05F-444698789F64}" type="presParOf" srcId="{3BF455C2-283D-4F62-9794-B8B96D34AFBE}" destId="{810562D4-033B-4CC1-B62F-B6084DA84781}" srcOrd="7" destOrd="0" presId="urn:microsoft.com/office/officeart/2008/layout/BendingPictureBlocks"/>
    <dgm:cxn modelId="{6F4EC49F-6E03-405F-ABE8-5F89A2321CAD}" type="presParOf" srcId="{3BF455C2-283D-4F62-9794-B8B96D34AFBE}" destId="{63E2B55F-209E-4877-88D1-75731C02E02B}" srcOrd="8" destOrd="0" presId="urn:microsoft.com/office/officeart/2008/layout/BendingPictureBlocks"/>
    <dgm:cxn modelId="{798B1298-D362-49D8-9C4A-561B1415FB2A}" type="presParOf" srcId="{63E2B55F-209E-4877-88D1-75731C02E02B}" destId="{AF056F8B-AF30-420B-83D5-13E6DD026CA2}" srcOrd="0" destOrd="0" presId="urn:microsoft.com/office/officeart/2008/layout/BendingPictureBlocks"/>
    <dgm:cxn modelId="{A1BBDB27-700A-4AC4-A82D-629B2B70F28E}" type="presParOf" srcId="{63E2B55F-209E-4877-88D1-75731C02E02B}" destId="{2B83A6CD-1C09-4AD1-84A9-8F82F2E691A9}" srcOrd="1" destOrd="0" presId="urn:microsoft.com/office/officeart/2008/layout/BendingPictureBlocks"/>
    <dgm:cxn modelId="{8E210F66-3CC9-411B-BEA6-ABF99649DBEE}" type="presParOf" srcId="{3BF455C2-283D-4F62-9794-B8B96D34AFBE}" destId="{371D4153-7886-4666-B2C4-BB68764991CA}" srcOrd="9" destOrd="0" presId="urn:microsoft.com/office/officeart/2008/layout/BendingPictureBlocks"/>
    <dgm:cxn modelId="{E01D68B9-2996-427E-B7E6-CF7CC4D6D739}" type="presParOf" srcId="{3BF455C2-283D-4F62-9794-B8B96D34AFBE}" destId="{0F2E2203-12E9-4FB4-B165-A1CD81AB1B50}" srcOrd="10" destOrd="0" presId="urn:microsoft.com/office/officeart/2008/layout/BendingPictureBlocks"/>
    <dgm:cxn modelId="{EA189E30-4349-4408-AD35-A22BCD3465E9}" type="presParOf" srcId="{0F2E2203-12E9-4FB4-B165-A1CD81AB1B50}" destId="{816261A9-BDB2-4DAE-A5C7-4177BA7518C9}" srcOrd="0" destOrd="0" presId="urn:microsoft.com/office/officeart/2008/layout/BendingPictureBlocks"/>
    <dgm:cxn modelId="{5D752CB8-3C49-4C17-9CD4-9C6451E53FE8}" type="presParOf" srcId="{0F2E2203-12E9-4FB4-B165-A1CD81AB1B50}" destId="{3EA3A708-78C0-4B0C-8DB5-280B22141A77}" srcOrd="1" destOrd="0" presId="urn:microsoft.com/office/officeart/2008/layout/BendingPictureBlock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D07B4-F5EA-4B8D-ADE4-8EF21C10AE62}" type="datetimeFigureOut">
              <a:rPr lang="en-CA" smtClean="0"/>
              <a:pPr/>
              <a:t>19/11/2015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5B581-FE3C-47F6-BDAD-A00597825D9E}" type="slidenum">
              <a:rPr lang="en-CA" smtClean="0"/>
              <a:pPr/>
              <a:t>‹#›</a:t>
            </a:fld>
            <a:endParaRPr lang="en-CA"/>
          </a:p>
        </p:txBody>
      </p:sp>
    </p:spTree>
    <p:extLst>
      <p:ext uri="{BB962C8B-B14F-4D97-AF65-F5344CB8AC3E}">
        <p14:creationId xmlns="" xmlns:p14="http://schemas.microsoft.com/office/powerpoint/2010/main" val="23127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548F6B-1163-4D90-B9F2-4729A34784AA}" type="slidenum">
              <a:rPr lang="en-US" smtClean="0"/>
              <a:pPr/>
              <a:t>52</a:t>
            </a:fld>
            <a:endParaRPr lang="en-US"/>
          </a:p>
        </p:txBody>
      </p:sp>
    </p:spTree>
    <p:extLst>
      <p:ext uri="{BB962C8B-B14F-4D97-AF65-F5344CB8AC3E}">
        <p14:creationId xmlns="" xmlns:p14="http://schemas.microsoft.com/office/powerpoint/2010/main" val="334431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548F6B-1163-4D90-B9F2-4729A34784AA}" type="slidenum">
              <a:rPr lang="en-US" smtClean="0"/>
              <a:pPr/>
              <a:t>55</a:t>
            </a:fld>
            <a:endParaRPr lang="en-US"/>
          </a:p>
        </p:txBody>
      </p:sp>
    </p:spTree>
    <p:extLst>
      <p:ext uri="{BB962C8B-B14F-4D97-AF65-F5344CB8AC3E}">
        <p14:creationId xmlns="" xmlns:p14="http://schemas.microsoft.com/office/powerpoint/2010/main" val="301330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602FC96E-7A7F-4076-AD98-8A0E315B59FF}"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02FC96E-7A7F-4076-AD98-8A0E315B59FF}"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02FC96E-7A7F-4076-AD98-8A0E315B59F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EC1A16-A2D6-4ED7-BF53-51D9F67379AF}" type="datetimeFigureOut">
              <a:rPr lang="en-CA" smtClean="0"/>
              <a:pPr/>
              <a:t>19/11/2015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69600" y="6356351"/>
            <a:ext cx="812800" cy="365125"/>
          </a:xfrm>
        </p:spPr>
        <p:txBody>
          <a:bodyPr/>
          <a:lstStyle/>
          <a:p>
            <a:fld id="{602FC96E-7A7F-4076-AD98-8A0E315B59FF}" type="slidenum">
              <a:rPr lang="en-CA" smtClean="0"/>
              <a:pPr/>
              <a:t>‹#›</a:t>
            </a:fld>
            <a:endParaRPr lang="en-CA"/>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EC1A16-A2D6-4ED7-BF53-51D9F67379AF}" type="datetimeFigureOut">
              <a:rPr lang="en-CA" smtClean="0"/>
              <a:pPr/>
              <a:t>19/11/2015</a:t>
            </a:fld>
            <a:endParaRPr lang="en-CA"/>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02FC96E-7A7F-4076-AD98-8A0E315B59FF}" type="slidenum">
              <a:rPr lang="en-CA" smtClean="0"/>
              <a:pPr/>
              <a:t>‹#›</a:t>
            </a:fld>
            <a:endParaRPr lang="en-CA"/>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5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file:///C:\Users\Razieh\Desktop\Zaraii%20Korsi%2090\Resumes\Reigeluth%20Resume\Hom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file:///C:\Users\Razieh\Desktop\Zaraii%20Korsi%2090\Resumes\Merril%20Site%20and%20Picture\M.%20David%20Merrill%20.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file:///C:\Users\Razieh\Desktop\Zaraii%20Korsi%2090\Resumes\Keller%20Resume\Motivation%20Design.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file:///C:\Users\Razieh\Desktop\Zaraii%20Korsi%2090\Azarnosh%20File\bl%20ppt%20(2).ppt%23-1,1,contents"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5dabestani.mihanblog.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5dabestani.mihanblog.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gorooh.parsiblog.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agharedu.blog.ir/post/%D8%A7%D9%84%DA%AF%D9%88%DB%8C-%D8%B7%D8%B1%D8%A7%D8%AD%DB%8C-%D8%A2%D9%85%D9%88%D8%B2%D8%B4%DB%8C-ARCS-%DA%A9%D9%84%D8%B1" TargetMode="External"/><Relationship Id="rId2" Type="http://schemas.openxmlformats.org/officeDocument/2006/relationships/hyperlink" Target="http://sagharedu.blog.ir/post/%D8%A7%D9%84%DA%AF%D9%88%DB%8C-%D8%B9%D9%85%D9%88%D9%85%DB%8C-%D8%B7%D8%B1%D8%A7%D8%AD%DB%8C-%D8%A2%D9%85%D9%88%D8%B2%D8%B4%DB%8C-ADDIE" TargetMode="External"/><Relationship Id="rId1" Type="http://schemas.openxmlformats.org/officeDocument/2006/relationships/slideLayout" Target="../slideLayouts/slideLayout2.xml"/><Relationship Id="rId4" Type="http://schemas.openxmlformats.org/officeDocument/2006/relationships/hyperlink" Target="http://sagharedu.blog.ir/post/%D8%B7%D8%B1%D8%A7%D8%AD%DB%8C-%D8%A2%D9%85%D9%88%D8%B2%D8%B4%DB%8C-%D8%A8%D8%B1-%D8%A7%D8%B3%D8%A7%D8%B3-%D8%A7%D9%84%DA%AF%D9%88%DB%8C-%D8%A7%D8%B4%D9%88%D8%B1-assur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1026" name="Picture 2"/>
          <p:cNvPicPr>
            <a:picLocks noChangeAspect="1" noChangeArrowheads="1"/>
          </p:cNvPicPr>
          <p:nvPr/>
        </p:nvPicPr>
        <p:blipFill>
          <a:blip r:embed="rId2"/>
          <a:srcRect/>
          <a:stretch>
            <a:fillRect/>
          </a:stretch>
        </p:blipFill>
        <p:spPr bwMode="auto">
          <a:xfrm>
            <a:off x="144462" y="144462"/>
            <a:ext cx="12047537" cy="6713537"/>
          </a:xfrm>
          <a:prstGeom prst="rect">
            <a:avLst/>
          </a:prstGeom>
          <a:noFill/>
          <a:ln w="9525">
            <a:noFill/>
            <a:miter lim="800000"/>
            <a:headEnd/>
            <a:tailEnd/>
          </a:ln>
          <a:effectLst/>
        </p:spPr>
      </p:pic>
      <p:pic>
        <p:nvPicPr>
          <p:cNvPr id="5" name="Picture 10"/>
          <p:cNvPicPr>
            <a:picLocks noChangeAspect="1" noChangeArrowheads="1"/>
          </p:cNvPicPr>
          <p:nvPr/>
        </p:nvPicPr>
        <p:blipFill>
          <a:blip r:embed="rId3"/>
          <a:srcRect/>
          <a:stretch>
            <a:fillRect/>
          </a:stretch>
        </p:blipFill>
        <p:spPr bwMode="auto">
          <a:xfrm>
            <a:off x="0" y="0"/>
            <a:ext cx="12192000" cy="245838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0" y="2458387"/>
            <a:ext cx="12191999" cy="439961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200" y="663714"/>
            <a:ext cx="4343400" cy="707886"/>
          </a:xfrm>
          <a:prstGeom prst="rect">
            <a:avLst/>
          </a:prstGeom>
          <a:noFill/>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طراحی آموزشی</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46"/>
          <p:cNvGrpSpPr>
            <a:grpSpLocks/>
          </p:cNvGrpSpPr>
          <p:nvPr/>
        </p:nvGrpSpPr>
        <p:grpSpPr bwMode="auto">
          <a:xfrm>
            <a:off x="2133601" y="2055813"/>
            <a:ext cx="7929563" cy="1681162"/>
            <a:chOff x="609600" y="2055053"/>
            <a:chExt cx="7929351" cy="1681922"/>
          </a:xfrm>
        </p:grpSpPr>
        <p:grpSp>
          <p:nvGrpSpPr>
            <p:cNvPr id="3" name="Group 25"/>
            <p:cNvGrpSpPr>
              <a:grpSpLocks/>
            </p:cNvGrpSpPr>
            <p:nvPr/>
          </p:nvGrpSpPr>
          <p:grpSpPr bwMode="auto">
            <a:xfrm>
              <a:off x="609600" y="2209800"/>
              <a:ext cx="7848600" cy="1527175"/>
              <a:chOff x="762000" y="2359025"/>
              <a:chExt cx="7848600" cy="1527175"/>
            </a:xfrm>
          </p:grpSpPr>
          <p:grpSp>
            <p:nvGrpSpPr>
              <p:cNvPr id="5" name="Group 24"/>
              <p:cNvGrpSpPr>
                <a:grpSpLocks/>
              </p:cNvGrpSpPr>
              <p:nvPr/>
            </p:nvGrpSpPr>
            <p:grpSpPr bwMode="auto">
              <a:xfrm>
                <a:off x="762000" y="2359025"/>
                <a:ext cx="7848600" cy="1527175"/>
                <a:chOff x="480" y="2446"/>
                <a:chExt cx="4704" cy="962"/>
              </a:xfrm>
            </p:grpSpPr>
            <p:sp>
              <p:nvSpPr>
                <p:cNvPr id="17437" name="AutoShape 11"/>
                <p:cNvSpPr>
                  <a:spLocks noChangeArrowheads="1"/>
                </p:cNvSpPr>
                <p:nvPr/>
              </p:nvSpPr>
              <p:spPr bwMode="ltGray">
                <a:xfrm>
                  <a:off x="480" y="2446"/>
                  <a:ext cx="4704" cy="962"/>
                </a:xfrm>
                <a:prstGeom prst="roundRect">
                  <a:avLst>
                    <a:gd name="adj" fmla="val 14449"/>
                  </a:avLst>
                </a:prstGeom>
                <a:gradFill rotWithShape="1">
                  <a:gsLst>
                    <a:gs pos="0">
                      <a:srgbClr val="0099CC"/>
                    </a:gs>
                    <a:gs pos="100000">
                      <a:srgbClr val="99CC00"/>
                    </a:gs>
                  </a:gsLst>
                  <a:lin ang="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6" name="Group 23"/>
                <p:cNvGrpSpPr>
                  <a:grpSpLocks/>
                </p:cNvGrpSpPr>
                <p:nvPr/>
              </p:nvGrpSpPr>
              <p:grpSpPr bwMode="auto">
                <a:xfrm>
                  <a:off x="519" y="2496"/>
                  <a:ext cx="4628" cy="864"/>
                  <a:chOff x="519" y="2496"/>
                  <a:chExt cx="4628" cy="864"/>
                </a:xfrm>
              </p:grpSpPr>
              <p:sp>
                <p:nvSpPr>
                  <p:cNvPr id="17439" name="AutoShape 12"/>
                  <p:cNvSpPr>
                    <a:spLocks noChangeArrowheads="1"/>
                  </p:cNvSpPr>
                  <p:nvPr/>
                </p:nvSpPr>
                <p:spPr bwMode="ltGray">
                  <a:xfrm>
                    <a:off x="519" y="2496"/>
                    <a:ext cx="4619" cy="391"/>
                  </a:xfrm>
                  <a:prstGeom prst="roundRect">
                    <a:avLst>
                      <a:gd name="adj" fmla="val 28356"/>
                    </a:avLst>
                  </a:prstGeom>
                  <a:gradFill rotWithShape="1">
                    <a:gsLst>
                      <a:gs pos="0">
                        <a:srgbClr val="FFFFFF"/>
                      </a:gs>
                      <a:gs pos="100000">
                        <a:schemeClr val="folHlink">
                          <a:alpha val="0"/>
                        </a:scheme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7440" name="AutoShape 22"/>
                  <p:cNvSpPr>
                    <a:spLocks noChangeArrowheads="1"/>
                  </p:cNvSpPr>
                  <p:nvPr/>
                </p:nvSpPr>
                <p:spPr bwMode="ltGray">
                  <a:xfrm flipV="1">
                    <a:off x="528" y="3039"/>
                    <a:ext cx="4619" cy="321"/>
                  </a:xfrm>
                  <a:prstGeom prst="roundRect">
                    <a:avLst>
                      <a:gd name="adj" fmla="val 28356"/>
                    </a:avLst>
                  </a:prstGeom>
                  <a:gradFill rotWithShape="1">
                    <a:gsLst>
                      <a:gs pos="0">
                        <a:srgbClr val="FFFFFF"/>
                      </a:gs>
                      <a:gs pos="100000">
                        <a:schemeClr val="folHlink">
                          <a:alpha val="0"/>
                        </a:scheme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grpSp>
          <p:sp>
            <p:nvSpPr>
              <p:cNvPr id="17436" name="TextBox 24"/>
              <p:cNvSpPr txBox="1">
                <a:spLocks noChangeArrowheads="1"/>
              </p:cNvSpPr>
              <p:nvPr/>
            </p:nvSpPr>
            <p:spPr bwMode="auto">
              <a:xfrm>
                <a:off x="838231" y="2590800"/>
                <a:ext cx="769561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50000"/>
                  </a:lnSpc>
                </a:pPr>
                <a:r>
                  <a:rPr lang="fa-IR" sz="2400" b="1">
                    <a:cs typeface="B Zar" panose="00000400000000000000" pitchFamily="2" charset="-78"/>
                  </a:rPr>
                  <a:t>طراحی آموزشی فرایند سیستماتیک برنامه ریزی کلیه رویدادها برای تسهیل یادگیری است. </a:t>
                </a:r>
              </a:p>
            </p:txBody>
          </p:sp>
        </p:grpSp>
        <p:grpSp>
          <p:nvGrpSpPr>
            <p:cNvPr id="7" name="Group 34"/>
            <p:cNvGrpSpPr>
              <a:grpSpLocks/>
            </p:cNvGrpSpPr>
            <p:nvPr/>
          </p:nvGrpSpPr>
          <p:grpSpPr bwMode="auto">
            <a:xfrm>
              <a:off x="7986501" y="2055053"/>
              <a:ext cx="552450" cy="584200"/>
              <a:chOff x="2959" y="1568"/>
              <a:chExt cx="454" cy="480"/>
            </a:xfrm>
          </p:grpSpPr>
          <p:grpSp>
            <p:nvGrpSpPr>
              <p:cNvPr id="8" name="Group 35"/>
              <p:cNvGrpSpPr>
                <a:grpSpLocks/>
              </p:cNvGrpSpPr>
              <p:nvPr/>
            </p:nvGrpSpPr>
            <p:grpSpPr bwMode="auto">
              <a:xfrm>
                <a:off x="2959" y="1568"/>
                <a:ext cx="454" cy="480"/>
                <a:chOff x="192" y="1917"/>
                <a:chExt cx="1042" cy="1102"/>
              </a:xfrm>
            </p:grpSpPr>
            <p:pic>
              <p:nvPicPr>
                <p:cNvPr id="17430" name="Picture 36" descr="light_shadow"/>
                <p:cNvPicPr>
                  <a:picLocks noChangeAspect="1" noChangeArrowheads="1"/>
                </p:cNvPicPr>
                <p:nvPr/>
              </p:nvPicPr>
              <p:blipFill>
                <a:blip r:embed="rId2">
                  <a:lum bright="-78000" contrast="-78000"/>
                  <a:extLst>
                    <a:ext uri="{28A0092B-C50C-407E-A947-70E740481C1C}">
                      <a14:useLocalDpi xmlns:a14="http://schemas.microsoft.com/office/drawing/2010/main" xmlns=""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1" name="Picture 37" descr="circuler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Oval 38"/>
                <p:cNvSpPr>
                  <a:spLocks noChangeArrowheads="1"/>
                </p:cNvSpPr>
                <p:nvPr/>
              </p:nvSpPr>
              <p:spPr bwMode="gray">
                <a:xfrm>
                  <a:off x="192" y="1917"/>
                  <a:ext cx="1035" cy="1019"/>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pic>
            <p:nvPicPr>
              <p:cNvPr id="17429" name="Picture 39"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3004" y="1572"/>
                <a:ext cx="35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9" name="Group 47"/>
          <p:cNvGrpSpPr>
            <a:grpSpLocks/>
          </p:cNvGrpSpPr>
          <p:nvPr/>
        </p:nvGrpSpPr>
        <p:grpSpPr bwMode="auto">
          <a:xfrm>
            <a:off x="2133600" y="3898900"/>
            <a:ext cx="7981950" cy="2197100"/>
            <a:chOff x="609600" y="3898900"/>
            <a:chExt cx="7981839" cy="2197102"/>
          </a:xfrm>
        </p:grpSpPr>
        <p:grpSp>
          <p:nvGrpSpPr>
            <p:cNvPr id="10" name="Group 27"/>
            <p:cNvGrpSpPr>
              <a:grpSpLocks/>
            </p:cNvGrpSpPr>
            <p:nvPr/>
          </p:nvGrpSpPr>
          <p:grpSpPr bwMode="auto">
            <a:xfrm>
              <a:off x="609600" y="4111626"/>
              <a:ext cx="7848600" cy="1984376"/>
              <a:chOff x="762000" y="2359025"/>
              <a:chExt cx="7848600" cy="1527175"/>
            </a:xfrm>
          </p:grpSpPr>
          <p:grpSp>
            <p:nvGrpSpPr>
              <p:cNvPr id="11" name="Group 24"/>
              <p:cNvGrpSpPr>
                <a:grpSpLocks/>
              </p:cNvGrpSpPr>
              <p:nvPr/>
            </p:nvGrpSpPr>
            <p:grpSpPr bwMode="auto">
              <a:xfrm>
                <a:off x="762000" y="2359025"/>
                <a:ext cx="7848600" cy="1527175"/>
                <a:chOff x="480" y="2446"/>
                <a:chExt cx="4704" cy="962"/>
              </a:xfrm>
            </p:grpSpPr>
            <p:sp>
              <p:nvSpPr>
                <p:cNvPr id="17422" name="AutoShape 11"/>
                <p:cNvSpPr>
                  <a:spLocks noChangeArrowheads="1"/>
                </p:cNvSpPr>
                <p:nvPr/>
              </p:nvSpPr>
              <p:spPr bwMode="ltGray">
                <a:xfrm>
                  <a:off x="480" y="2446"/>
                  <a:ext cx="4704" cy="962"/>
                </a:xfrm>
                <a:prstGeom prst="roundRect">
                  <a:avLst>
                    <a:gd name="adj" fmla="val 14449"/>
                  </a:avLst>
                </a:prstGeom>
                <a:gradFill rotWithShape="1">
                  <a:gsLst>
                    <a:gs pos="0">
                      <a:srgbClr val="0099CC"/>
                    </a:gs>
                    <a:gs pos="100000">
                      <a:srgbClr val="99CC00"/>
                    </a:gs>
                  </a:gsLst>
                  <a:lin ang="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2" name="Group 23"/>
                <p:cNvGrpSpPr>
                  <a:grpSpLocks/>
                </p:cNvGrpSpPr>
                <p:nvPr/>
              </p:nvGrpSpPr>
              <p:grpSpPr bwMode="auto">
                <a:xfrm>
                  <a:off x="519" y="2496"/>
                  <a:ext cx="4628" cy="864"/>
                  <a:chOff x="519" y="2496"/>
                  <a:chExt cx="4628" cy="864"/>
                </a:xfrm>
              </p:grpSpPr>
              <p:sp>
                <p:nvSpPr>
                  <p:cNvPr id="17424" name="AutoShape 12"/>
                  <p:cNvSpPr>
                    <a:spLocks noChangeArrowheads="1"/>
                  </p:cNvSpPr>
                  <p:nvPr/>
                </p:nvSpPr>
                <p:spPr bwMode="ltGray">
                  <a:xfrm>
                    <a:off x="519" y="2496"/>
                    <a:ext cx="4619" cy="391"/>
                  </a:xfrm>
                  <a:prstGeom prst="roundRect">
                    <a:avLst>
                      <a:gd name="adj" fmla="val 28356"/>
                    </a:avLst>
                  </a:prstGeom>
                  <a:gradFill rotWithShape="1">
                    <a:gsLst>
                      <a:gs pos="0">
                        <a:srgbClr val="FFFFFF"/>
                      </a:gs>
                      <a:gs pos="100000">
                        <a:schemeClr val="folHlink">
                          <a:alpha val="0"/>
                        </a:scheme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7425" name="AutoShape 22"/>
                  <p:cNvSpPr>
                    <a:spLocks noChangeArrowheads="1"/>
                  </p:cNvSpPr>
                  <p:nvPr/>
                </p:nvSpPr>
                <p:spPr bwMode="ltGray">
                  <a:xfrm flipV="1">
                    <a:off x="528" y="3039"/>
                    <a:ext cx="4619" cy="321"/>
                  </a:xfrm>
                  <a:prstGeom prst="roundRect">
                    <a:avLst>
                      <a:gd name="adj" fmla="val 28356"/>
                    </a:avLst>
                  </a:prstGeom>
                  <a:gradFill rotWithShape="1">
                    <a:gsLst>
                      <a:gs pos="0">
                        <a:srgbClr val="FFFFFF"/>
                      </a:gs>
                      <a:gs pos="100000">
                        <a:schemeClr val="folHlink">
                          <a:alpha val="0"/>
                        </a:scheme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grpSp>
          <p:sp>
            <p:nvSpPr>
              <p:cNvPr id="17421" name="TextBox 29"/>
              <p:cNvSpPr txBox="1">
                <a:spLocks noChangeArrowheads="1"/>
              </p:cNvSpPr>
              <p:nvPr/>
            </p:nvSpPr>
            <p:spPr bwMode="auto">
              <a:xfrm>
                <a:off x="838231" y="2420111"/>
                <a:ext cx="7695617" cy="1350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50000"/>
                  </a:lnSpc>
                </a:pPr>
                <a:r>
                  <a:rPr lang="fa-IR" sz="2400" b="1">
                    <a:cs typeface="B Zar" panose="00000400000000000000" pitchFamily="2" charset="-78"/>
                  </a:rPr>
                  <a:t>مدل های طراحی آموزشی، طرح های از پیش تعیین شده ای هستند که به طراح آموزشی کمک می کند تا مجموعه رویدادها را به منظور تحقق اهداف مشخص آموز شی تهیه کند.</a:t>
                </a:r>
                <a:endParaRPr lang="en-US" sz="2400" b="1">
                  <a:cs typeface="B Zar" panose="00000400000000000000" pitchFamily="2" charset="-78"/>
                </a:endParaRPr>
              </a:p>
            </p:txBody>
          </p:sp>
        </p:grpSp>
        <p:grpSp>
          <p:nvGrpSpPr>
            <p:cNvPr id="13" name="Group 40"/>
            <p:cNvGrpSpPr>
              <a:grpSpLocks/>
            </p:cNvGrpSpPr>
            <p:nvPr/>
          </p:nvGrpSpPr>
          <p:grpSpPr bwMode="auto">
            <a:xfrm>
              <a:off x="8038989" y="3898900"/>
              <a:ext cx="552450" cy="584200"/>
              <a:chOff x="2959" y="1568"/>
              <a:chExt cx="454" cy="480"/>
            </a:xfrm>
          </p:grpSpPr>
          <p:grpSp>
            <p:nvGrpSpPr>
              <p:cNvPr id="14" name="Group 41"/>
              <p:cNvGrpSpPr>
                <a:grpSpLocks/>
              </p:cNvGrpSpPr>
              <p:nvPr/>
            </p:nvGrpSpPr>
            <p:grpSpPr bwMode="auto">
              <a:xfrm>
                <a:off x="2959" y="1568"/>
                <a:ext cx="454" cy="480"/>
                <a:chOff x="192" y="1917"/>
                <a:chExt cx="1042" cy="1102"/>
              </a:xfrm>
            </p:grpSpPr>
            <p:pic>
              <p:nvPicPr>
                <p:cNvPr id="17417" name="Picture 36" descr="light_shadow"/>
                <p:cNvPicPr>
                  <a:picLocks noChangeAspect="1" noChangeArrowheads="1"/>
                </p:cNvPicPr>
                <p:nvPr/>
              </p:nvPicPr>
              <p:blipFill>
                <a:blip r:embed="rId2">
                  <a:lum bright="-78000" contrast="-78000"/>
                  <a:extLst>
                    <a:ext uri="{28A0092B-C50C-407E-A947-70E740481C1C}">
                      <a14:useLocalDpi xmlns:a14="http://schemas.microsoft.com/office/drawing/2010/main" xmlns=""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8" name="Picture 37" descr="circuler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Oval 38"/>
                <p:cNvSpPr>
                  <a:spLocks noChangeArrowheads="1"/>
                </p:cNvSpPr>
                <p:nvPr/>
              </p:nvSpPr>
              <p:spPr bwMode="gray">
                <a:xfrm>
                  <a:off x="192" y="1917"/>
                  <a:ext cx="1036" cy="1018"/>
                </a:xfrm>
                <a:prstGeom prst="ellipse">
                  <a:avLst/>
                </a:prstGeom>
                <a:gradFill rotWithShape="1">
                  <a:gsLst>
                    <a:gs pos="0">
                      <a:schemeClr val="folHlink">
                        <a:gamma/>
                        <a:shade val="36078"/>
                        <a:invGamma/>
                        <a:alpha val="89999"/>
                      </a:schemeClr>
                    </a:gs>
                    <a:gs pos="50000">
                      <a:schemeClr val="folHlink">
                        <a:alpha val="55000"/>
                      </a:schemeClr>
                    </a:gs>
                    <a:gs pos="100000">
                      <a:schemeClr val="folHlink">
                        <a:gamma/>
                        <a:shade val="36078"/>
                        <a:invGamma/>
                        <a:alpha val="89999"/>
                      </a:schemeClr>
                    </a:gs>
                  </a:gsLst>
                  <a:lin ang="5400000" scaled="1"/>
                </a:gradFill>
                <a:ln>
                  <a:noFill/>
                </a:ln>
                <a:effectLst/>
                <a:extLst/>
              </p:spPr>
              <p:txBody>
                <a:bodyPr wrap="none" anchor="ctr"/>
                <a:lstStyle/>
                <a:p>
                  <a:pPr>
                    <a:defRPr/>
                  </a:pPr>
                  <a:endParaRPr lang="en-US" dirty="0">
                    <a:latin typeface="Arial" charset="0"/>
                  </a:endParaRPr>
                </a:p>
              </p:txBody>
            </p:sp>
          </p:grpSp>
          <p:pic>
            <p:nvPicPr>
              <p:cNvPr id="17416" name="Picture 39"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gray">
              <a:xfrm>
                <a:off x="3004" y="1572"/>
                <a:ext cx="359" cy="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xmlns="" val="40959871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7430" y="663714"/>
            <a:ext cx="5029200" cy="707886"/>
          </a:xfrm>
          <a:prstGeom prst="rect">
            <a:avLst/>
          </a:prstGeom>
          <a:noFill/>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سطوح طراحی آموزشی</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45"/>
          <p:cNvGrpSpPr>
            <a:grpSpLocks/>
          </p:cNvGrpSpPr>
          <p:nvPr/>
        </p:nvGrpSpPr>
        <p:grpSpPr bwMode="auto">
          <a:xfrm>
            <a:off x="2644775" y="2466975"/>
            <a:ext cx="7029450" cy="2166938"/>
            <a:chOff x="1066800" y="2480498"/>
            <a:chExt cx="7029450" cy="2167702"/>
          </a:xfrm>
        </p:grpSpPr>
        <p:grpSp>
          <p:nvGrpSpPr>
            <p:cNvPr id="3" name="Group 61"/>
            <p:cNvGrpSpPr>
              <a:grpSpLocks/>
            </p:cNvGrpSpPr>
            <p:nvPr/>
          </p:nvGrpSpPr>
          <p:grpSpPr bwMode="auto">
            <a:xfrm>
              <a:off x="6019800" y="2545140"/>
              <a:ext cx="2076450" cy="2103060"/>
              <a:chOff x="708" y="2203"/>
              <a:chExt cx="751" cy="741"/>
            </a:xfrm>
          </p:grpSpPr>
          <p:sp>
            <p:nvSpPr>
              <p:cNvPr id="37" name="Oval 62"/>
              <p:cNvSpPr>
                <a:spLocks noChangeArrowheads="1"/>
              </p:cNvSpPr>
              <p:nvPr/>
            </p:nvSpPr>
            <p:spPr bwMode="gray">
              <a:xfrm>
                <a:off x="728" y="2235"/>
                <a:ext cx="716" cy="709"/>
              </a:xfrm>
              <a:prstGeom prst="ellipse">
                <a:avLst/>
              </a:prstGeom>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2">
                <a:schemeClr val="dk2"/>
              </a:fillRef>
              <a:effectRef idx="0">
                <a:scrgbClr r="0" g="0" b="0"/>
              </a:effectRef>
              <a:fontRef idx="major"/>
            </p:style>
            <p:txBody>
              <a:bodyPr wrap="none" anchor="ctr"/>
              <a:lstStyle/>
              <a:p>
                <a:pPr algn="ctr">
                  <a:defRPr/>
                </a:pPr>
                <a:r>
                  <a:rPr lang="fa-IR" sz="4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خرد</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pic>
            <p:nvPicPr>
              <p:cNvPr id="18444" name="Picture 63" descr="cir_lighteffect0">
                <a:hlinkClick r:id="rId2" action="ppaction://hlinksldjump"/>
              </p:cNvPr>
              <p:cNvPicPr>
                <a:picLocks noChangeAspect="1" noChangeArrowheads="1"/>
              </p:cNvPicPr>
              <p:nvPr/>
            </p:nvPicPr>
            <p:blipFill>
              <a:blip r:embed="rId3">
                <a:lum bright="18000" contrast="-12000"/>
                <a:extLst>
                  <a:ext uri="{28A0092B-C50C-407E-A947-70E740481C1C}">
                    <a14:useLocalDpi xmlns:a14="http://schemas.microsoft.com/office/drawing/2010/main" xmlns=""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61"/>
            <p:cNvGrpSpPr>
              <a:grpSpLocks/>
            </p:cNvGrpSpPr>
            <p:nvPr/>
          </p:nvGrpSpPr>
          <p:grpSpPr bwMode="auto">
            <a:xfrm>
              <a:off x="3581400" y="2529109"/>
              <a:ext cx="2076450" cy="2103060"/>
              <a:chOff x="708" y="2203"/>
              <a:chExt cx="751" cy="741"/>
            </a:xfrm>
          </p:grpSpPr>
          <p:sp>
            <p:nvSpPr>
              <p:cNvPr id="40" name="Oval 62"/>
              <p:cNvSpPr>
                <a:spLocks noChangeArrowheads="1"/>
              </p:cNvSpPr>
              <p:nvPr/>
            </p:nvSpPr>
            <p:spPr bwMode="gray">
              <a:xfrm>
                <a:off x="728" y="2235"/>
                <a:ext cx="716" cy="709"/>
              </a:xfrm>
              <a:prstGeom prst="ellipse">
                <a:avLst/>
              </a:prstGeom>
              <a:solidFill>
                <a:srgbClr val="7030A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2">
                <a:schemeClr val="dk2"/>
              </a:fillRef>
              <a:effectRef idx="0">
                <a:scrgbClr r="0" g="0" b="0"/>
              </a:effectRef>
              <a:fontRef idx="major"/>
            </p:style>
            <p:txBody>
              <a:bodyPr wrap="none" anchor="ctr"/>
              <a:lstStyle/>
              <a:p>
                <a:pPr algn="ctr">
                  <a:defRPr/>
                </a:pPr>
                <a:r>
                  <a:rPr lang="fa-IR" sz="48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کلان</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pic>
            <p:nvPicPr>
              <p:cNvPr id="18442" name="Picture 63" descr="cir_lighteffect0">
                <a:hlinkClick r:id="rId4" action="ppaction://hlinksldjump"/>
              </p:cNvPr>
              <p:cNvPicPr>
                <a:picLocks noChangeAspect="1" noChangeArrowheads="1"/>
              </p:cNvPicPr>
              <p:nvPr/>
            </p:nvPicPr>
            <p:blipFill>
              <a:blip r:embed="rId3">
                <a:lum bright="18000" contrast="-12000"/>
                <a:extLst>
                  <a:ext uri="{28A0092B-C50C-407E-A947-70E740481C1C}">
                    <a14:useLocalDpi xmlns:a14="http://schemas.microsoft.com/office/drawing/2010/main" xmlns=""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61"/>
            <p:cNvGrpSpPr>
              <a:grpSpLocks/>
            </p:cNvGrpSpPr>
            <p:nvPr/>
          </p:nvGrpSpPr>
          <p:grpSpPr bwMode="auto">
            <a:xfrm>
              <a:off x="1066800" y="2480498"/>
              <a:ext cx="2076450" cy="2103060"/>
              <a:chOff x="708" y="2203"/>
              <a:chExt cx="751" cy="741"/>
            </a:xfrm>
          </p:grpSpPr>
          <p:sp>
            <p:nvSpPr>
              <p:cNvPr id="43" name="Oval 62"/>
              <p:cNvSpPr>
                <a:spLocks noChangeArrowheads="1"/>
              </p:cNvSpPr>
              <p:nvPr/>
            </p:nvSpPr>
            <p:spPr bwMode="gray">
              <a:xfrm>
                <a:off x="728" y="2235"/>
                <a:ext cx="716" cy="709"/>
              </a:xfrm>
              <a:prstGeom prst="ellipse">
                <a:avLst/>
              </a:prstGeom>
              <a:solidFill>
                <a:srgbClr val="AE78D6"/>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2">
                <a:schemeClr val="dk2"/>
              </a:fillRef>
              <a:effectRef idx="0">
                <a:scrgbClr r="0" g="0" b="0"/>
              </a:effectRef>
              <a:fontRef idx="major"/>
            </p:style>
            <p:txBody>
              <a:bodyPr wrap="none" anchor="ctr"/>
              <a:lstStyle/>
              <a:p>
                <a:pPr algn="ctr">
                  <a:defRPr/>
                </a:pPr>
                <a:r>
                  <a:rPr lang="fa-IR" sz="3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خرد-کلان</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pic>
            <p:nvPicPr>
              <p:cNvPr id="18440" name="Picture 63" descr="cir_lighteffect0">
                <a:hlinkClick r:id="" action="ppaction://noaction"/>
              </p:cNvPr>
              <p:cNvPicPr>
                <a:picLocks noChangeAspect="1" noChangeArrowheads="1"/>
              </p:cNvPicPr>
              <p:nvPr/>
            </p:nvPicPr>
            <p:blipFill>
              <a:blip r:embed="rId3">
                <a:lum bright="18000" contrast="-12000"/>
                <a:extLst>
                  <a:ext uri="{28A0092B-C50C-407E-A947-70E740481C1C}">
                    <a14:useLocalDpi xmlns:a14="http://schemas.microsoft.com/office/drawing/2010/main" xmlns="" val="0"/>
                  </a:ext>
                </a:extLst>
              </a:blip>
              <a:srcRect/>
              <a:stretch>
                <a:fillRect/>
              </a:stretch>
            </p:blipFill>
            <p:spPr bwMode="gray">
              <a:xfrm>
                <a:off x="708" y="2203"/>
                <a:ext cx="751"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xmlns="" val="1564351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1" y="611640"/>
            <a:ext cx="7604659" cy="707886"/>
          </a:xfrm>
          <a:prstGeom prst="rect">
            <a:avLst/>
          </a:prstGeom>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الگویی در سطح کلان</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5" name="TextBox 4"/>
          <p:cNvSpPr txBox="1"/>
          <p:nvPr/>
        </p:nvSpPr>
        <p:spPr>
          <a:xfrm>
            <a:off x="4791497" y="1923634"/>
            <a:ext cx="5242459" cy="2800767"/>
          </a:xfrm>
          <a:prstGeom prst="rect">
            <a:avLst/>
          </a:prstGeom>
          <a:noFill/>
        </p:spPr>
        <p:txBody>
          <a:bodyPr>
            <a:spAutoFit/>
          </a:bodyPr>
          <a:lstStyle/>
          <a:p>
            <a:pPr algn="r" rtl="1">
              <a:lnSpc>
                <a:spcPct val="200000"/>
              </a:lnSpc>
              <a:defRPr/>
            </a:pPr>
            <a: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B Zar" pitchFamily="2" charset="-78"/>
              </a:rPr>
              <a:t>الگوی طراحی آموزشی رایگلوث</a:t>
            </a: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B Zar" pitchFamily="2" charset="-78"/>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Riegeluth</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22882" name="Picture 2" descr="C:\Users\Razieh\Desktop\DisplayImage.jpg">
            <a:hlinkClick r:id="rId2" action="ppaction://hlinkfile"/>
          </p:cNvPr>
          <p:cNvPicPr>
            <a:picLocks noChangeAspect="1" noChangeArrowheads="1"/>
          </p:cNvPicPr>
          <p:nvPr/>
        </p:nvPicPr>
        <p:blipFill>
          <a:blip r:embed="rId3" cstate="print">
            <a:extLst/>
          </a:blip>
          <a:srcRect/>
          <a:stretch>
            <a:fillRect/>
          </a:stretch>
        </p:blipFill>
        <p:spPr bwMode="auto">
          <a:xfrm>
            <a:off x="2132464" y="2055128"/>
            <a:ext cx="2667000" cy="33360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242207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1" presetClass="entr" presetSubtype="1" fill="hold" nodeType="afterEffect">
                                  <p:stCondLst>
                                    <p:cond delay="0"/>
                                  </p:stCondLst>
                                  <p:childTnLst>
                                    <p:set>
                                      <p:cBhvr>
                                        <p:cTn id="17" dur="1" fill="hold">
                                          <p:stCondLst>
                                            <p:cond delay="0"/>
                                          </p:stCondLst>
                                        </p:cTn>
                                        <p:tgtEl>
                                          <p:spTgt spid="122882"/>
                                        </p:tgtEl>
                                        <p:attrNameLst>
                                          <p:attrName>style.visibility</p:attrName>
                                        </p:attrNameLst>
                                      </p:cBhvr>
                                      <p:to>
                                        <p:strVal val="visible"/>
                                      </p:to>
                                    </p:set>
                                    <p:animEffect transition="in" filter="wheel(1)">
                                      <p:cBhvr>
                                        <p:cTn id="18" dur="20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9942" y="745882"/>
            <a:ext cx="7604659" cy="584775"/>
          </a:xfrm>
          <a:prstGeom prst="rect">
            <a:avLst/>
          </a:prstGeom>
        </p:spPr>
        <p:txBody>
          <a:bodyPr>
            <a:spAutoFit/>
          </a:bodyPr>
          <a:lstStyle/>
          <a:p>
            <a:pPr algn="ctr" rtl="1">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الگویی در سطح کلان (الگوی طراحی رایگلوث)</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5" name="TextBox 4"/>
          <p:cNvSpPr txBox="1">
            <a:spLocks noChangeArrowheads="1"/>
          </p:cNvSpPr>
          <p:nvPr/>
        </p:nvSpPr>
        <p:spPr bwMode="auto">
          <a:xfrm>
            <a:off x="1524000" y="1344614"/>
            <a:ext cx="9144000" cy="574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14000"/>
              </a:lnSpc>
            </a:pPr>
            <a:r>
              <a:rPr lang="fa-IR" sz="2300">
                <a:cs typeface="B Zar" panose="00000400000000000000" pitchFamily="2" charset="-78"/>
              </a:rPr>
              <a:t>این الگو در سال 1983 م توسط رایگلوث ارائه شده است.  براساس  این الگو که بیشتر برای سازماندهی موضوعات آموزشی است، به ارائه چشم انداز از موضوع اصلی محتوای آموزشی در مرحله مقدمات آموزش و سپس شرح و بسط آن تأکید می کند . به عبارت دیگر در این الگو، طراحی آموزشی باید محور اصلی موضوع آموزشی را به صورت بسیار ساده و در کلی ترین حالت آن در ابتدای آموزش ارائه کند (ارائه چشم انداز) و سپس به شرح و بسط آن در مراحل بعدی می پردازد.</a:t>
            </a:r>
          </a:p>
          <a:p>
            <a:pPr algn="just" rtl="1" eaLnBrk="1" hangingPunct="1">
              <a:lnSpc>
                <a:spcPct val="114000"/>
              </a:lnSpc>
            </a:pPr>
            <a:r>
              <a:rPr lang="fa-IR" sz="2300">
                <a:cs typeface="B Zar" panose="00000400000000000000" pitchFamily="2" charset="-78"/>
              </a:rPr>
              <a:t>مراحل به کارگیری الگو به شرح زیر است:</a:t>
            </a:r>
          </a:p>
          <a:p>
            <a:pPr algn="just" rtl="1" eaLnBrk="1" hangingPunct="1">
              <a:lnSpc>
                <a:spcPct val="114000"/>
              </a:lnSpc>
            </a:pPr>
            <a:r>
              <a:rPr lang="fa-IR" sz="2300">
                <a:cs typeface="B Zar" panose="00000400000000000000" pitchFamily="2" charset="-78"/>
              </a:rPr>
              <a:t>1) تعیین نوع محتوای اصلی آموزش (نظری و عملی)</a:t>
            </a:r>
          </a:p>
          <a:p>
            <a:pPr algn="just" rtl="1" eaLnBrk="1" hangingPunct="1">
              <a:lnSpc>
                <a:spcPct val="114000"/>
              </a:lnSpc>
            </a:pPr>
            <a:r>
              <a:rPr lang="fa-IR" sz="2300">
                <a:cs typeface="B Zar" panose="00000400000000000000" pitchFamily="2" charset="-78"/>
              </a:rPr>
              <a:t>2) تحلیل موضوع  (تجزیه و تحلیل محتوای آموزش)</a:t>
            </a:r>
          </a:p>
          <a:p>
            <a:pPr algn="just" rtl="1" eaLnBrk="1" hangingPunct="1">
              <a:lnSpc>
                <a:spcPct val="114000"/>
              </a:lnSpc>
            </a:pPr>
            <a:r>
              <a:rPr lang="fa-IR" sz="2300">
                <a:cs typeface="B Zar" panose="00000400000000000000" pitchFamily="2" charset="-78"/>
              </a:rPr>
              <a:t>3) تعیین سازماندهی اصلی آموزش (چشم انداز) و (شرح و بسط)</a:t>
            </a:r>
          </a:p>
          <a:p>
            <a:pPr algn="just" rtl="1" eaLnBrk="1" hangingPunct="1">
              <a:lnSpc>
                <a:spcPct val="114000"/>
              </a:lnSpc>
            </a:pPr>
            <a:r>
              <a:rPr lang="fa-IR" sz="2300">
                <a:cs typeface="B Zar" panose="00000400000000000000" pitchFamily="2" charset="-78"/>
              </a:rPr>
              <a:t>4) تعیین زمان و محل ارائه مطالب تعیین شده در مرحله سوم</a:t>
            </a:r>
          </a:p>
          <a:p>
            <a:pPr algn="just" rtl="1" eaLnBrk="1" hangingPunct="1">
              <a:lnSpc>
                <a:spcPct val="114000"/>
              </a:lnSpc>
            </a:pPr>
            <a:r>
              <a:rPr lang="fa-IR" sz="2300">
                <a:cs typeface="B Zar" panose="00000400000000000000" pitchFamily="2" charset="-78"/>
              </a:rPr>
              <a:t>5) تعیین سطوح عمق و دامنه ارائه محتوا با توجه به تواناییهای فراگیران</a:t>
            </a:r>
          </a:p>
          <a:p>
            <a:pPr algn="just" rtl="1" eaLnBrk="1" hangingPunct="1">
              <a:lnSpc>
                <a:spcPct val="114000"/>
              </a:lnSpc>
            </a:pPr>
            <a:r>
              <a:rPr lang="fa-IR" sz="2300">
                <a:cs typeface="B Zar" panose="00000400000000000000" pitchFamily="2" charset="-78"/>
              </a:rPr>
              <a:t>6) تعیین ساختار داخلی هر یک از دروس مشخص شده در آموزش</a:t>
            </a:r>
          </a:p>
          <a:p>
            <a:pPr algn="just" rtl="1" eaLnBrk="1" hangingPunct="1"/>
            <a:r>
              <a:rPr lang="fa-IR" sz="2000">
                <a:cs typeface="B Zar" panose="00000400000000000000" pitchFamily="2" charset="-78"/>
              </a:rPr>
              <a:t>توجه: به نظر می رسد این الگو بیشتر برای طراحی در سطح خرد کاربرد داشته باشد تا در سطح کلان، چون بیشتر به توالی و چگونگی ارائه محتوا توجه دارد.</a:t>
            </a:r>
            <a:endParaRPr lang="en-US" sz="2000">
              <a:cs typeface="B Zar" panose="00000400000000000000" pitchFamily="2" charset="-78"/>
            </a:endParaRPr>
          </a:p>
        </p:txBody>
      </p:sp>
      <p:sp>
        <p:nvSpPr>
          <p:cNvPr id="6" name="Right Arrow 5">
            <a:hlinkClick r:id="rId2" action="ppaction://hlinksldjump"/>
          </p:cNvPr>
          <p:cNvSpPr/>
          <p:nvPr/>
        </p:nvSpPr>
        <p:spPr>
          <a:xfrm>
            <a:off x="1759224" y="974280"/>
            <a:ext cx="621144" cy="428655"/>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3158460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1" y="611640"/>
            <a:ext cx="7604659" cy="707886"/>
          </a:xfrm>
          <a:prstGeom prst="rect">
            <a:avLst/>
          </a:prstGeom>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الگویی در سطح خرد</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6" name="TextBox 5"/>
          <p:cNvSpPr txBox="1"/>
          <p:nvPr/>
        </p:nvSpPr>
        <p:spPr>
          <a:xfrm>
            <a:off x="4791497" y="1923634"/>
            <a:ext cx="5242459" cy="2800767"/>
          </a:xfrm>
          <a:prstGeom prst="rect">
            <a:avLst/>
          </a:prstGeom>
          <a:noFill/>
        </p:spPr>
        <p:txBody>
          <a:bodyPr>
            <a:spAutoFit/>
          </a:bodyPr>
          <a:lstStyle/>
          <a:p>
            <a:pPr algn="r" rtl="1">
              <a:lnSpc>
                <a:spcPct val="200000"/>
              </a:lnSpc>
              <a:defRPr/>
            </a:pPr>
            <a: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B Zar" pitchFamily="2" charset="-78"/>
              </a:rPr>
              <a:t>الگوی طراحی آموزشی مریل   </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Merrill     </a:t>
            </a:r>
          </a:p>
        </p:txBody>
      </p:sp>
      <p:pic>
        <p:nvPicPr>
          <p:cNvPr id="123906" name="Picture 2" descr="C:\Users\Razieh\Desktop\index_nf.jpg">
            <a:hlinkClick r:id="rId2" action="ppaction://hlinkfile"/>
          </p:cNvPr>
          <p:cNvPicPr>
            <a:picLocks noChangeAspect="1" noChangeArrowheads="1"/>
          </p:cNvPicPr>
          <p:nvPr/>
        </p:nvPicPr>
        <p:blipFill>
          <a:blip r:embed="rId3">
            <a:extLst/>
          </a:blip>
          <a:srcRect/>
          <a:stretch>
            <a:fillRect/>
          </a:stretch>
        </p:blipFill>
        <p:spPr bwMode="auto">
          <a:xfrm>
            <a:off x="2209800" y="2942223"/>
            <a:ext cx="3035300" cy="322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981730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1" presetClass="entr" presetSubtype="1" fill="hold" nodeType="afterEffect">
                                  <p:stCondLst>
                                    <p:cond delay="0"/>
                                  </p:stCondLst>
                                  <p:childTnLst>
                                    <p:set>
                                      <p:cBhvr>
                                        <p:cTn id="17" dur="1" fill="hold">
                                          <p:stCondLst>
                                            <p:cond delay="0"/>
                                          </p:stCondLst>
                                        </p:cTn>
                                        <p:tgtEl>
                                          <p:spTgt spid="123906"/>
                                        </p:tgtEl>
                                        <p:attrNameLst>
                                          <p:attrName>style.visibility</p:attrName>
                                        </p:attrNameLst>
                                      </p:cBhvr>
                                      <p:to>
                                        <p:strVal val="visible"/>
                                      </p:to>
                                    </p:set>
                                    <p:animEffect transition="in" filter="wheel(1)">
                                      <p:cBhvr>
                                        <p:cTn id="18"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9942" y="745882"/>
            <a:ext cx="7604659" cy="584775"/>
          </a:xfrm>
          <a:prstGeom prst="rect">
            <a:avLst/>
          </a:prstGeom>
        </p:spPr>
        <p:txBody>
          <a:bodyPr>
            <a:spAutoFit/>
          </a:bodyPr>
          <a:lstStyle/>
          <a:p>
            <a:pPr algn="ctr" rtl="1">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الگویی در سطح خرد (الگوی طراحی مریل)</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8"/>
          <p:cNvGrpSpPr>
            <a:grpSpLocks/>
          </p:cNvGrpSpPr>
          <p:nvPr/>
        </p:nvGrpSpPr>
        <p:grpSpPr bwMode="auto">
          <a:xfrm>
            <a:off x="1752600" y="1592263"/>
            <a:ext cx="8763000" cy="5078412"/>
            <a:chOff x="228600" y="1592743"/>
            <a:chExt cx="8763000" cy="5078313"/>
          </a:xfrm>
        </p:grpSpPr>
        <p:sp>
          <p:nvSpPr>
            <p:cNvPr id="5" name="TextBox 4"/>
            <p:cNvSpPr txBox="1"/>
            <p:nvPr/>
          </p:nvSpPr>
          <p:spPr>
            <a:xfrm>
              <a:off x="228600" y="1592743"/>
              <a:ext cx="8763000" cy="5078313"/>
            </a:xfrm>
            <a:prstGeom prst="rect">
              <a:avLst/>
            </a:prstGeom>
            <a:noFill/>
          </p:spPr>
          <p:txBody>
            <a:bodyPr>
              <a:spAutoFit/>
            </a:bodyPr>
            <a:lstStyle/>
            <a:p>
              <a:pPr algn="just" rtl="1">
                <a:lnSpc>
                  <a:spcPct val="150000"/>
                </a:lnSpc>
                <a:defRPr/>
              </a:pPr>
              <a:r>
                <a:rPr lang="fa-IR" sz="2400" dirty="0">
                  <a:latin typeface="Arial" charset="0"/>
                  <a:cs typeface="B Zar" pitchFamily="2" charset="-78"/>
                </a:rPr>
                <a:t>این الگو توسط مریل در سال 1981 م ارائه گردیده است. براساس این الگو، کلیه موضوعات شناختی آموزشی را می توان در دو جزء زیر قرار داد:</a:t>
              </a:r>
            </a:p>
            <a:p>
              <a:pPr algn="just" rtl="1">
                <a:lnSpc>
                  <a:spcPct val="150000"/>
                </a:lnSpc>
                <a:defRPr/>
              </a:pPr>
              <a:r>
                <a:rPr lang="fa-IR" sz="2400" dirty="0">
                  <a:latin typeface="Arial" charset="0"/>
                  <a:cs typeface="B Zar" pitchFamily="2" charset="-78"/>
                </a:rPr>
                <a:t>1) تعمیم (مفاهیم، روش، قوانین)               پستاندار</a:t>
              </a:r>
            </a:p>
            <a:p>
              <a:pPr algn="just" rtl="1">
                <a:lnSpc>
                  <a:spcPct val="150000"/>
                </a:lnSpc>
                <a:defRPr/>
              </a:pPr>
              <a:r>
                <a:rPr lang="fa-IR" sz="2400" dirty="0">
                  <a:latin typeface="Arial" charset="0"/>
                  <a:cs typeface="B Zar" pitchFamily="2" charset="-78"/>
                </a:rPr>
                <a:t>2) نمونه (همان مثال است)                           گاو</a:t>
              </a:r>
            </a:p>
            <a:p>
              <a:pPr algn="just" rtl="1">
                <a:lnSpc>
                  <a:spcPct val="150000"/>
                </a:lnSpc>
                <a:defRPr/>
              </a:pPr>
              <a:r>
                <a:rPr lang="fa-IR" sz="2400" dirty="0">
                  <a:latin typeface="Arial" charset="0"/>
                  <a:cs typeface="B Zar" pitchFamily="2" charset="-78"/>
                </a:rPr>
                <a:t>براساس این الگو، برای ارائه انواع محتوا، توالی زیر باید بررسی گردد:</a:t>
              </a:r>
            </a:p>
            <a:p>
              <a:pPr marL="342900" indent="-342900" algn="just">
                <a:lnSpc>
                  <a:spcPct val="150000"/>
                </a:lnSpc>
                <a:buBlip>
                  <a:blip r:embed="rId2"/>
                </a:buBlip>
                <a:defRPr/>
              </a:pPr>
              <a:r>
                <a:rPr lang="fa-IR" sz="2400" dirty="0">
                  <a:latin typeface="Arial" charset="0"/>
                  <a:cs typeface="B Zar" pitchFamily="2" charset="-78"/>
                </a:rPr>
                <a:t>ارائه حقایق</a:t>
              </a:r>
            </a:p>
            <a:p>
              <a:pPr marL="342900" indent="-342900" algn="just">
                <a:lnSpc>
                  <a:spcPct val="150000"/>
                </a:lnSpc>
                <a:buBlip>
                  <a:blip r:embed="rId2"/>
                </a:buBlip>
                <a:defRPr/>
              </a:pPr>
              <a:r>
                <a:rPr lang="fa-IR" sz="2400" dirty="0">
                  <a:latin typeface="Arial" charset="0"/>
                  <a:cs typeface="B Zar" pitchFamily="2" charset="-78"/>
                </a:rPr>
                <a:t>مفاهیم</a:t>
              </a:r>
            </a:p>
            <a:p>
              <a:pPr marL="342900" indent="-342900" algn="just">
                <a:lnSpc>
                  <a:spcPct val="150000"/>
                </a:lnSpc>
                <a:buBlip>
                  <a:blip r:embed="rId2"/>
                </a:buBlip>
                <a:defRPr/>
              </a:pPr>
              <a:r>
                <a:rPr lang="fa-IR" sz="2400" dirty="0">
                  <a:latin typeface="Arial" charset="0"/>
                  <a:cs typeface="B Zar" pitchFamily="2" charset="-78"/>
                </a:rPr>
                <a:t>روش کار</a:t>
              </a:r>
            </a:p>
            <a:p>
              <a:pPr marL="342900" indent="-342900" algn="just">
                <a:lnSpc>
                  <a:spcPct val="150000"/>
                </a:lnSpc>
                <a:buBlip>
                  <a:blip r:embed="rId2"/>
                </a:buBlip>
                <a:defRPr/>
              </a:pPr>
              <a:r>
                <a:rPr lang="fa-IR" sz="2400" dirty="0">
                  <a:latin typeface="Arial" charset="0"/>
                  <a:cs typeface="B Zar" pitchFamily="2" charset="-78"/>
                </a:rPr>
                <a:t>قوانین</a:t>
              </a:r>
              <a:endParaRPr lang="en-US" sz="2400" dirty="0">
                <a:latin typeface="Arial" charset="0"/>
                <a:cs typeface="B Zar" pitchFamily="2" charset="-78"/>
              </a:endParaRPr>
            </a:p>
          </p:txBody>
        </p:sp>
        <p:grpSp>
          <p:nvGrpSpPr>
            <p:cNvPr id="3" name="Group 7"/>
            <p:cNvGrpSpPr>
              <a:grpSpLocks/>
            </p:cNvGrpSpPr>
            <p:nvPr/>
          </p:nvGrpSpPr>
          <p:grpSpPr bwMode="auto">
            <a:xfrm>
              <a:off x="5258369" y="2971800"/>
              <a:ext cx="685231" cy="735274"/>
              <a:chOff x="5105400" y="2971800"/>
              <a:chExt cx="685231" cy="735274"/>
            </a:xfrm>
          </p:grpSpPr>
          <p:sp>
            <p:nvSpPr>
              <p:cNvPr id="6" name="Notched Right Arrow 5"/>
              <p:cNvSpPr/>
              <p:nvPr/>
            </p:nvSpPr>
            <p:spPr>
              <a:xfrm rot="10800000">
                <a:off x="5105400" y="2971800"/>
                <a:ext cx="685231" cy="228601"/>
              </a:xfrm>
              <a:prstGeom prst="notched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sp>
            <p:nvSpPr>
              <p:cNvPr id="7" name="Notched Right Arrow 6"/>
              <p:cNvSpPr/>
              <p:nvPr/>
            </p:nvSpPr>
            <p:spPr>
              <a:xfrm rot="10800000">
                <a:off x="5105400" y="3478473"/>
                <a:ext cx="685231" cy="228601"/>
              </a:xfrm>
              <a:prstGeom prst="notched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grpSp>
      </p:grpSp>
      <p:sp>
        <p:nvSpPr>
          <p:cNvPr id="10" name="Right Arrow 9">
            <a:hlinkClick r:id="rId3" action="ppaction://hlinksldjump"/>
          </p:cNvPr>
          <p:cNvSpPr/>
          <p:nvPr/>
        </p:nvSpPr>
        <p:spPr>
          <a:xfrm>
            <a:off x="1759224" y="974280"/>
            <a:ext cx="621144" cy="428655"/>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410167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2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1" y="611640"/>
            <a:ext cx="7604659" cy="707886"/>
          </a:xfrm>
          <a:prstGeom prst="rect">
            <a:avLst/>
          </a:prstGeom>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الگویی در سطح خرد و کلان</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5" name="TextBox 4">
            <a:hlinkClick r:id="rId2" action="ppaction://hlinksldjump"/>
          </p:cNvPr>
          <p:cNvSpPr txBox="1"/>
          <p:nvPr/>
        </p:nvSpPr>
        <p:spPr>
          <a:xfrm>
            <a:off x="3352801" y="1905001"/>
            <a:ext cx="7214555" cy="1661993"/>
          </a:xfrm>
          <a:prstGeom prst="rect">
            <a:avLst/>
          </a:prstGeom>
          <a:solidFill>
            <a:srgbClr val="99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lnSpc>
                <a:spcPct val="150000"/>
              </a:lnSpc>
              <a:defRPr/>
            </a:pPr>
            <a:r>
              <a:rPr lang="fa-IR" sz="4000" b="1" dirty="0">
                <a:solidFill>
                  <a:schemeClr val="bg1"/>
                </a:solidFill>
                <a:latin typeface="Arial" charset="0"/>
                <a:cs typeface="B Zar" pitchFamily="2" charset="-78"/>
              </a:rPr>
              <a:t>الگوی طراحی انگیزشی آموزش </a:t>
            </a:r>
            <a:r>
              <a:rPr lang="en-US" sz="2800" b="1" dirty="0">
                <a:solidFill>
                  <a:schemeClr val="bg1"/>
                </a:solidFill>
                <a:latin typeface="Times New Roman" pitchFamily="18" charset="0"/>
                <a:cs typeface="Times New Roman" pitchFamily="18" charset="0"/>
              </a:rPr>
              <a:t>Motivational design of instruction model</a:t>
            </a:r>
          </a:p>
        </p:txBody>
      </p:sp>
      <p:sp>
        <p:nvSpPr>
          <p:cNvPr id="6" name="TextBox 5">
            <a:hlinkClick r:id="rId2" action="ppaction://hlinksldjump"/>
          </p:cNvPr>
          <p:cNvSpPr txBox="1"/>
          <p:nvPr/>
        </p:nvSpPr>
        <p:spPr>
          <a:xfrm>
            <a:off x="3301046" y="4267200"/>
            <a:ext cx="7214555" cy="1754326"/>
          </a:xfrm>
          <a:prstGeom prst="rect">
            <a:avLst/>
          </a:prstGeom>
          <a:solidFill>
            <a:srgbClr val="D600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lnSpc>
                <a:spcPct val="150000"/>
              </a:lnSpc>
              <a:defRPr/>
            </a:pPr>
            <a:r>
              <a:rPr lang="fa-IR" sz="4000" b="1" dirty="0">
                <a:solidFill>
                  <a:schemeClr val="bg1"/>
                </a:solidFill>
                <a:latin typeface="Arial" charset="0"/>
                <a:cs typeface="B Zar" pitchFamily="2" charset="-78"/>
              </a:rPr>
              <a:t>الگوی طراحی آموزشی گانیه و بریگز </a:t>
            </a:r>
            <a:r>
              <a:rPr lang="en-US" sz="3200" b="1" dirty="0" err="1">
                <a:solidFill>
                  <a:schemeClr val="bg1"/>
                </a:solidFill>
                <a:latin typeface="Times New Roman" pitchFamily="18" charset="0"/>
                <a:cs typeface="Times New Roman" pitchFamily="18" charset="0"/>
              </a:rPr>
              <a:t>Ganye</a:t>
            </a:r>
            <a:r>
              <a:rPr lang="en-US" sz="3200" b="1" dirty="0">
                <a:solidFill>
                  <a:schemeClr val="bg1"/>
                </a:solidFill>
                <a:latin typeface="Times New Roman" pitchFamily="18" charset="0"/>
                <a:cs typeface="Times New Roman" pitchFamily="18" charset="0"/>
              </a:rPr>
              <a:t>, R.M &amp; Briggs, L.J</a:t>
            </a:r>
          </a:p>
        </p:txBody>
      </p:sp>
      <p:sp>
        <p:nvSpPr>
          <p:cNvPr id="7" name="Right Arrow 6">
            <a:hlinkClick r:id="rId3" action="ppaction://hlinksldjump"/>
          </p:cNvPr>
          <p:cNvSpPr/>
          <p:nvPr/>
        </p:nvSpPr>
        <p:spPr>
          <a:xfrm>
            <a:off x="1759224" y="974280"/>
            <a:ext cx="621144" cy="428655"/>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5954" name="Picture 2" descr="C:\Users\Razieh\Desktop\keller_rszd.jpg">
            <a:hlinkClick r:id="rId4" action="ppaction://hlinkfile"/>
          </p:cNvPr>
          <p:cNvPicPr>
            <a:picLocks noChangeAspect="1" noChangeArrowheads="1"/>
          </p:cNvPicPr>
          <p:nvPr/>
        </p:nvPicPr>
        <p:blipFill>
          <a:blip r:embed="rId5">
            <a:extLst/>
          </a:blip>
          <a:srcRect/>
          <a:stretch>
            <a:fillRect/>
          </a:stretch>
        </p:blipFill>
        <p:spPr bwMode="auto">
          <a:xfrm>
            <a:off x="1916542" y="1733452"/>
            <a:ext cx="1588659" cy="2152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120389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000"/>
                            </p:stCondLst>
                            <p:childTnLst>
                              <p:par>
                                <p:cTn id="26" presetID="21" presetClass="entr" presetSubtype="1" fill="hold" nodeType="afterEffect">
                                  <p:stCondLst>
                                    <p:cond delay="0"/>
                                  </p:stCondLst>
                                  <p:childTnLst>
                                    <p:set>
                                      <p:cBhvr>
                                        <p:cTn id="27" dur="1" fill="hold">
                                          <p:stCondLst>
                                            <p:cond delay="0"/>
                                          </p:stCondLst>
                                        </p:cTn>
                                        <p:tgtEl>
                                          <p:spTgt spid="125954"/>
                                        </p:tgtEl>
                                        <p:attrNameLst>
                                          <p:attrName>style.visibility</p:attrName>
                                        </p:attrNameLst>
                                      </p:cBhvr>
                                      <p:to>
                                        <p:strVal val="visible"/>
                                      </p:to>
                                    </p:set>
                                    <p:animEffect transition="in" filter="wheel(1)">
                                      <p:cBhvr>
                                        <p:cTn id="28" dur="20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1" y="740392"/>
            <a:ext cx="8138059" cy="523220"/>
          </a:xfrm>
          <a:prstGeom prst="rect">
            <a:avLst/>
          </a:prstGeom>
        </p:spPr>
        <p:txBody>
          <a:bodyPr>
            <a:spAutoFit/>
          </a:bodyPr>
          <a:lstStyle/>
          <a:p>
            <a:pPr algn="ctr" rtl="1">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الگویی در سطح خرد و کلان (الگوی طراحی انگیزشی آموزش)</a:t>
            </a:r>
            <a:endParaRPr lang="en-US"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5" name="TextBox 4"/>
          <p:cNvSpPr txBox="1"/>
          <p:nvPr/>
        </p:nvSpPr>
        <p:spPr>
          <a:xfrm>
            <a:off x="1676400" y="1524001"/>
            <a:ext cx="8839200" cy="4693593"/>
          </a:xfrm>
          <a:prstGeom prst="rect">
            <a:avLst/>
          </a:prstGeom>
          <a:noFill/>
        </p:spPr>
        <p:txBody>
          <a:bodyPr wrap="square">
            <a:spAutoFit/>
          </a:bodyPr>
          <a:lstStyle/>
          <a:p>
            <a:pPr algn="just" rtl="1">
              <a:defRPr/>
            </a:pPr>
            <a:r>
              <a:rPr lang="fa-IR" sz="2300" dirty="0">
                <a:latin typeface="Arial" charset="0"/>
                <a:cs typeface="B Zar" pitchFamily="2" charset="-78"/>
              </a:rPr>
              <a:t>این الگو با توجه به اهمیت و نقش انگیزش در فرایند آموزش توسط کلر (</a:t>
            </a:r>
            <a:r>
              <a:rPr lang="en-US" sz="2300" dirty="0" err="1">
                <a:latin typeface="Arial" charset="0"/>
                <a:cs typeface="B Zar" pitchFamily="2" charset="-78"/>
              </a:rPr>
              <a:t>keller</a:t>
            </a:r>
            <a:r>
              <a:rPr lang="fa-IR" sz="2300" dirty="0">
                <a:latin typeface="Arial" charset="0"/>
                <a:cs typeface="B Zar" pitchFamily="2" charset="-78"/>
              </a:rPr>
              <a:t>) در سال 1983 م ارائه گردیده است. این الگو براساس نتایج تحقیقات مختلف در زمینه انگیزش و آموزش طراحی شده است.</a:t>
            </a:r>
          </a:p>
          <a:p>
            <a:pPr algn="just" rtl="1">
              <a:defRPr/>
            </a:pPr>
            <a:r>
              <a:rPr lang="fa-IR" sz="2300" dirty="0">
                <a:latin typeface="Arial" charset="0"/>
                <a:cs typeface="B Zar" pitchFamily="2" charset="-78"/>
              </a:rPr>
              <a:t>این الگو دارای مؤلفه های زیر است:</a:t>
            </a:r>
          </a:p>
          <a:p>
            <a:pPr marL="342900" indent="-342900" algn="r">
              <a:buBlip>
                <a:blip r:embed="rId2"/>
              </a:buBlip>
              <a:defRPr/>
            </a:pPr>
            <a:r>
              <a:rPr lang="fa-IR" sz="2300" dirty="0">
                <a:latin typeface="Arial" charset="0"/>
                <a:cs typeface="B Zar" pitchFamily="2" charset="-78"/>
              </a:rPr>
              <a:t>علاقه / توجه                                                           </a:t>
            </a:r>
            <a:r>
              <a:rPr lang="en-US" sz="2300" dirty="0">
                <a:latin typeface="Times New Roman" pitchFamily="18" charset="0"/>
                <a:cs typeface="Times New Roman" pitchFamily="18" charset="0"/>
              </a:rPr>
              <a:t>Interest/ Attention</a:t>
            </a:r>
            <a:endParaRPr lang="fa-IR" sz="2300" dirty="0">
              <a:latin typeface="Times New Roman" pitchFamily="18" charset="0"/>
              <a:cs typeface="Times New Roman" pitchFamily="18" charset="0"/>
            </a:endParaRPr>
          </a:p>
          <a:p>
            <a:pPr marL="342900" indent="-342900" algn="r">
              <a:buBlip>
                <a:blip r:embed="rId2"/>
              </a:buBlip>
              <a:defRPr/>
            </a:pPr>
            <a:r>
              <a:rPr lang="fa-IR" sz="2300" dirty="0">
                <a:latin typeface="Arial" charset="0"/>
                <a:cs typeface="B Zar" pitchFamily="2" charset="-78"/>
              </a:rPr>
              <a:t>ارتباط (ارتباط بین محتوای آموزشی با نیازها    </a:t>
            </a:r>
            <a:r>
              <a:rPr lang="en-US" sz="2300" dirty="0">
                <a:latin typeface="Times New Roman" pitchFamily="18" charset="0"/>
                <a:cs typeface="Times New Roman" pitchFamily="18" charset="0"/>
              </a:rPr>
              <a:t>Relevance</a:t>
            </a:r>
            <a:r>
              <a:rPr lang="en-US" sz="2300" dirty="0">
                <a:latin typeface="Arial" charset="0"/>
                <a:cs typeface="B Zar" pitchFamily="2" charset="-78"/>
              </a:rPr>
              <a:t>           </a:t>
            </a:r>
            <a:endParaRPr lang="fa-IR" sz="2300" dirty="0" smtClean="0">
              <a:latin typeface="Arial" charset="0"/>
              <a:cs typeface="B Zar" pitchFamily="2" charset="-78"/>
            </a:endParaRPr>
          </a:p>
          <a:p>
            <a:pPr algn="r" rtl="1">
              <a:defRPr/>
            </a:pPr>
            <a:r>
              <a:rPr lang="fa-IR" sz="2300" dirty="0" smtClean="0">
                <a:latin typeface="Arial" charset="0"/>
                <a:cs typeface="B Zar" pitchFamily="2" charset="-78"/>
              </a:rPr>
              <a:t>                               و انگیزه فراگیران)</a:t>
            </a:r>
          </a:p>
          <a:p>
            <a:pPr marL="342900" indent="-342900" algn="r">
              <a:buBlip>
                <a:blip r:embed="rId2"/>
              </a:buBlip>
              <a:defRPr/>
            </a:pPr>
            <a:r>
              <a:rPr lang="en-US" sz="2300" dirty="0" smtClean="0">
                <a:latin typeface="Times New Roman" pitchFamily="18" charset="0"/>
                <a:cs typeface="Times New Roman" pitchFamily="18" charset="0"/>
              </a:rPr>
              <a:t>confidence </a:t>
            </a:r>
            <a:r>
              <a:rPr lang="fa-IR" sz="2300" dirty="0" smtClean="0">
                <a:latin typeface="Arial" charset="0"/>
                <a:cs typeface="B Zar" pitchFamily="2" charset="-78"/>
              </a:rPr>
              <a:t>انتظار </a:t>
            </a:r>
            <a:r>
              <a:rPr lang="fa-IR" sz="2300" dirty="0">
                <a:latin typeface="Arial" charset="0"/>
                <a:cs typeface="B Zar" pitchFamily="2" charset="-78"/>
              </a:rPr>
              <a:t>(اطمینان به موفقیت</a:t>
            </a:r>
            <a:r>
              <a:rPr lang="fa-IR" sz="2300" dirty="0" smtClean="0">
                <a:latin typeface="Arial" charset="0"/>
                <a:cs typeface="B Zar" pitchFamily="2" charset="-78"/>
              </a:rPr>
              <a:t>)/ اعتماد (اطمینان به موفقیت)             </a:t>
            </a:r>
            <a:r>
              <a:rPr lang="en-US" sz="2300" dirty="0" smtClean="0">
                <a:latin typeface="Times New Roman" pitchFamily="18" charset="0"/>
                <a:cs typeface="Times New Roman" pitchFamily="18" charset="0"/>
              </a:rPr>
              <a:t>Expectancy</a:t>
            </a:r>
            <a:endParaRPr lang="fa-IR" sz="2300" dirty="0">
              <a:latin typeface="Times New Roman" pitchFamily="18" charset="0"/>
              <a:cs typeface="Times New Roman" pitchFamily="18" charset="0"/>
            </a:endParaRPr>
          </a:p>
          <a:p>
            <a:pPr marL="342900" indent="-342900" algn="r">
              <a:buBlip>
                <a:blip r:embed="rId2"/>
              </a:buBlip>
              <a:defRPr/>
            </a:pPr>
            <a:r>
              <a:rPr lang="fa-IR" sz="2300" dirty="0">
                <a:latin typeface="Arial" charset="0"/>
                <a:cs typeface="B Zar" pitchFamily="2" charset="-78"/>
              </a:rPr>
              <a:t>رضایت (ناشی از دستیابی به اهداف آموزشی،     </a:t>
            </a:r>
            <a:r>
              <a:rPr lang="en-US" sz="2300" dirty="0">
                <a:latin typeface="Times New Roman" pitchFamily="18" charset="0"/>
                <a:cs typeface="Times New Roman" pitchFamily="18" charset="0"/>
              </a:rPr>
              <a:t>Satisfaction</a:t>
            </a:r>
            <a:r>
              <a:rPr lang="en-US" sz="2300" dirty="0">
                <a:latin typeface="Arial" charset="0"/>
                <a:cs typeface="B Zar" pitchFamily="2" charset="-78"/>
              </a:rPr>
              <a:t> </a:t>
            </a:r>
            <a:r>
              <a:rPr lang="en-US" sz="2300" dirty="0">
                <a:latin typeface="Times New Roman" pitchFamily="18" charset="0"/>
                <a:cs typeface="Times New Roman" pitchFamily="18" charset="0"/>
              </a:rPr>
              <a:t>(Outcomes)</a:t>
            </a:r>
            <a:endParaRPr lang="fa-IR" sz="2300" dirty="0">
              <a:latin typeface="Times New Roman" pitchFamily="18" charset="0"/>
              <a:cs typeface="Times New Roman" pitchFamily="18" charset="0"/>
            </a:endParaRPr>
          </a:p>
          <a:p>
            <a:pPr algn="r" rtl="1">
              <a:defRPr/>
            </a:pPr>
            <a:r>
              <a:rPr lang="fa-IR" sz="2300" dirty="0">
                <a:latin typeface="Arial" charset="0"/>
                <a:cs typeface="B Zar" pitchFamily="2" charset="-78"/>
              </a:rPr>
              <a:t>                   تقویت کننده های درونی و بیرونی)</a:t>
            </a:r>
            <a:r>
              <a:rPr lang="en-US" sz="2300" dirty="0">
                <a:latin typeface="Arial" charset="0"/>
                <a:cs typeface="B Zar" pitchFamily="2" charset="-78"/>
              </a:rPr>
              <a:t>                </a:t>
            </a:r>
            <a:r>
              <a:rPr lang="fa-IR" sz="2300" dirty="0">
                <a:latin typeface="Arial" charset="0"/>
                <a:cs typeface="B Zar" pitchFamily="2" charset="-78"/>
              </a:rPr>
              <a:t> </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IRES</a:t>
            </a:r>
            <a:r>
              <a:rPr lang="en-US" sz="2300" dirty="0" smtClean="0">
                <a:latin typeface="Times New Roman" pitchFamily="18" charset="0"/>
                <a:cs typeface="Times New Roman" pitchFamily="18" charset="0"/>
              </a:rPr>
              <a:t>))(ARCS)</a:t>
            </a:r>
            <a:endParaRPr lang="fa-IR" sz="2300" dirty="0">
              <a:latin typeface="Times New Roman" pitchFamily="18" charset="0"/>
              <a:cs typeface="Times New Roman" pitchFamily="18" charset="0"/>
            </a:endParaRPr>
          </a:p>
          <a:p>
            <a:pPr algn="just" rtl="1">
              <a:defRPr/>
            </a:pPr>
            <a:endParaRPr lang="fa-IR" sz="2300" dirty="0">
              <a:latin typeface="Times New Roman" pitchFamily="18" charset="0"/>
              <a:cs typeface="B Zar" pitchFamily="2" charset="-78"/>
            </a:endParaRPr>
          </a:p>
          <a:p>
            <a:pPr algn="just" rtl="1">
              <a:defRPr/>
            </a:pPr>
            <a:r>
              <a:rPr lang="fa-IR" sz="2300" dirty="0">
                <a:latin typeface="Times New Roman" pitchFamily="18" charset="0"/>
                <a:cs typeface="B Zar" pitchFamily="2" charset="-78"/>
              </a:rPr>
              <a:t>کاربست مؤلفه های این الگو در مرحله طراحی یادگیری و آموزش الکترونیکی با توجه به افت تحصیلی در این نوع نظام آموزشی از اهمیت بسزایی برخوردار است.</a:t>
            </a:r>
            <a:endParaRPr lang="en-US" sz="2300" dirty="0">
              <a:latin typeface="Times New Roman" pitchFamily="18" charset="0"/>
              <a:cs typeface="B Zar" pitchFamily="2" charset="-78"/>
            </a:endParaRPr>
          </a:p>
        </p:txBody>
      </p:sp>
    </p:spTree>
    <p:extLst>
      <p:ext uri="{BB962C8B-B14F-4D97-AF65-F5344CB8AC3E}">
        <p14:creationId xmlns:p14="http://schemas.microsoft.com/office/powerpoint/2010/main" xmlns="" val="3952183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Razieh\Desktop\Zaraii Korsi 90\Resumes\Keller Resume\ARC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19689" y="790575"/>
            <a:ext cx="7224712" cy="606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ight Arrow 4">
            <a:hlinkClick r:id="" action="ppaction://noaction"/>
          </p:cNvPr>
          <p:cNvSpPr/>
          <p:nvPr/>
        </p:nvSpPr>
        <p:spPr>
          <a:xfrm>
            <a:off x="1759224" y="974280"/>
            <a:ext cx="621144" cy="428655"/>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5570856" y="1768840"/>
            <a:ext cx="1339610" cy="369332"/>
          </a:xfrm>
          <a:prstGeom prst="rect">
            <a:avLst/>
          </a:prstGeom>
        </p:spPr>
        <p:txBody>
          <a:bodyPr wrap="square">
            <a:spAutoFit/>
          </a:bodyPr>
          <a:lstStyle/>
          <a:p>
            <a:r>
              <a:rPr lang="fa-IR" dirty="0" smtClean="0">
                <a:latin typeface="Arial" charset="0"/>
                <a:cs typeface="B Zar" pitchFamily="2" charset="-78"/>
              </a:rPr>
              <a:t>علاقه / توجه</a:t>
            </a:r>
            <a:endParaRPr lang="fa-IR" dirty="0"/>
          </a:p>
        </p:txBody>
      </p:sp>
      <p:sp>
        <p:nvSpPr>
          <p:cNvPr id="6" name="Rectangle 5"/>
          <p:cNvSpPr/>
          <p:nvPr/>
        </p:nvSpPr>
        <p:spPr>
          <a:xfrm>
            <a:off x="7884826" y="3244334"/>
            <a:ext cx="749508" cy="369332"/>
          </a:xfrm>
          <a:prstGeom prst="rect">
            <a:avLst/>
          </a:prstGeom>
        </p:spPr>
        <p:txBody>
          <a:bodyPr wrap="square">
            <a:spAutoFit/>
          </a:bodyPr>
          <a:lstStyle/>
          <a:p>
            <a:r>
              <a:rPr lang="fa-IR" dirty="0" smtClean="0">
                <a:latin typeface="Arial" charset="0"/>
                <a:cs typeface="B Zar" pitchFamily="2" charset="-78"/>
              </a:rPr>
              <a:t>ارتباط</a:t>
            </a:r>
            <a:endParaRPr lang="fa-IR" dirty="0"/>
          </a:p>
        </p:txBody>
      </p:sp>
      <p:sp>
        <p:nvSpPr>
          <p:cNvPr id="7" name="Rectangle 6"/>
          <p:cNvSpPr/>
          <p:nvPr/>
        </p:nvSpPr>
        <p:spPr>
          <a:xfrm>
            <a:off x="3252866" y="3214354"/>
            <a:ext cx="1516254" cy="369332"/>
          </a:xfrm>
          <a:prstGeom prst="rect">
            <a:avLst/>
          </a:prstGeom>
        </p:spPr>
        <p:txBody>
          <a:bodyPr wrap="square">
            <a:spAutoFit/>
          </a:bodyPr>
          <a:lstStyle/>
          <a:p>
            <a:r>
              <a:rPr lang="fa-IR" dirty="0" smtClean="0">
                <a:latin typeface="Arial" charset="0"/>
                <a:cs typeface="B Zar" pitchFamily="2" charset="-78"/>
              </a:rPr>
              <a:t>رضایت</a:t>
            </a:r>
            <a:endParaRPr lang="fa-IR" dirty="0"/>
          </a:p>
        </p:txBody>
      </p:sp>
      <p:sp>
        <p:nvSpPr>
          <p:cNvPr id="8" name="Rectangle 7"/>
          <p:cNvSpPr/>
          <p:nvPr/>
        </p:nvSpPr>
        <p:spPr>
          <a:xfrm>
            <a:off x="5576342" y="5445572"/>
            <a:ext cx="836412" cy="369332"/>
          </a:xfrm>
          <a:prstGeom prst="rect">
            <a:avLst/>
          </a:prstGeom>
        </p:spPr>
        <p:txBody>
          <a:bodyPr wrap="square">
            <a:spAutoFit/>
          </a:bodyPr>
          <a:lstStyle/>
          <a:p>
            <a:r>
              <a:rPr lang="fa-IR" dirty="0" smtClean="0"/>
              <a:t>اعتماد</a:t>
            </a:r>
            <a:endParaRPr lang="fa-IR" dirty="0"/>
          </a:p>
        </p:txBody>
      </p:sp>
      <p:sp>
        <p:nvSpPr>
          <p:cNvPr id="10" name="Rectangle 9"/>
          <p:cNvSpPr/>
          <p:nvPr/>
        </p:nvSpPr>
        <p:spPr>
          <a:xfrm>
            <a:off x="239843" y="1439056"/>
            <a:ext cx="2833141" cy="954107"/>
          </a:xfrm>
          <a:prstGeom prst="rect">
            <a:avLst/>
          </a:prstGeom>
        </p:spPr>
        <p:txBody>
          <a:bodyPr wrap="square">
            <a:spAutoFit/>
          </a:bodyPr>
          <a:lstStyle/>
          <a:p>
            <a:r>
              <a:rPr lang="fa-IR" sz="2800" b="1" dirty="0" smtClean="0">
                <a:latin typeface="Arial" charset="0"/>
                <a:cs typeface="B Zar" pitchFamily="2" charset="-78"/>
              </a:rPr>
              <a:t>انگیزش در فرایند آموزش کلر</a:t>
            </a:r>
            <a:endParaRPr lang="fa-IR" dirty="0"/>
          </a:p>
        </p:txBody>
      </p:sp>
    </p:spTree>
    <p:extLst>
      <p:ext uri="{BB962C8B-B14F-4D97-AF65-F5344CB8AC3E}">
        <p14:creationId xmlns:p14="http://schemas.microsoft.com/office/powerpoint/2010/main" xmlns="" val="3029413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انگیزش به عنوان محور اصلی این بخش یک تمایل شخصی برای دنبال کردن هدفی یا تکمیل یک تکلیف می باشد . انگیزش توسط رویدادهای بیرونی تحت تاثیر قرار گرفته و همچنین یادگیری و عملکرد را تحت الشعاع قرار می دهد، به همین خاطر طراحان آموزشی ، چگونگی انگیزش یادگیرندگان را مورد اهمیت قرار می دهند. جان کیلر در این فصل، به شش سوال بنیادی درباره انگیزش و طرح آموزشی پاسخ می دهد. همچنین در این فصل ، مدل طرح انگیزشی  </a:t>
            </a:r>
            <a:r>
              <a:rPr lang="en-US" dirty="0" smtClean="0"/>
              <a:t>ARCS  </a:t>
            </a:r>
            <a:r>
              <a:rPr lang="fa-IR" dirty="0" smtClean="0"/>
              <a:t>کلر(توجه، رابطه، اعتماد، رضایت مندی) تشریح شده است. طراحان آموزشی آن را به طور مکرر در روشهای انگیزشی برای آموزش به کار می برند. چهار طبقه در مدل ارائه شده توصیف و مراحل در فرایند طرح </a:t>
            </a:r>
            <a:r>
              <a:rPr lang="en-US" dirty="0" smtClean="0"/>
              <a:t>ARCS   </a:t>
            </a:r>
            <a:r>
              <a:rPr lang="fa-IR" dirty="0" smtClean="0"/>
              <a:t>تشریح شده است.</a:t>
            </a:r>
            <a:br>
              <a:rPr lang="fa-IR" dirty="0" smtClean="0"/>
            </a:br>
            <a:r>
              <a:rPr lang="fa-IR" dirty="0" smtClean="0"/>
              <a:t/>
            </a:r>
            <a:br>
              <a:rPr lang="fa-IR" dirty="0" smtClean="0"/>
            </a:br>
            <a:endParaRPr lang="fa-I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4754"/>
            <a:ext cx="10972800" cy="1472334"/>
          </a:xfrm>
        </p:spPr>
        <p:txBody>
          <a:bodyPr/>
          <a:lstStyle/>
          <a:p>
            <a:endParaRPr lang="fa-IR" dirty="0"/>
          </a:p>
        </p:txBody>
      </p:sp>
      <p:pic>
        <p:nvPicPr>
          <p:cNvPr id="2050" name="Picture 2"/>
          <p:cNvPicPr>
            <a:picLocks noGrp="1" noChangeAspect="1" noChangeArrowheads="1"/>
          </p:cNvPicPr>
          <p:nvPr>
            <p:ph idx="1"/>
          </p:nvPr>
        </p:nvPicPr>
        <p:blipFill>
          <a:blip r:embed="rId2"/>
          <a:srcRect/>
          <a:stretch>
            <a:fillRect/>
          </a:stretch>
        </p:blipFill>
        <p:spPr bwMode="auto">
          <a:xfrm>
            <a:off x="0" y="1813811"/>
            <a:ext cx="12192000" cy="5044189"/>
          </a:xfrm>
          <a:prstGeom prst="rect">
            <a:avLst/>
          </a:prstGeom>
          <a:noFill/>
          <a:ln w="9525">
            <a:noFill/>
            <a:miter lim="800000"/>
            <a:headEnd/>
            <a:tailEnd/>
          </a:ln>
          <a:effectLst/>
        </p:spPr>
      </p:pic>
      <p:sp>
        <p:nvSpPr>
          <p:cNvPr id="6" name="Rectangle 5"/>
          <p:cNvSpPr/>
          <p:nvPr/>
        </p:nvSpPr>
        <p:spPr>
          <a:xfrm>
            <a:off x="269823" y="389743"/>
            <a:ext cx="11922177" cy="1200329"/>
          </a:xfrm>
          <a:prstGeom prst="rect">
            <a:avLst/>
          </a:prstGeom>
        </p:spPr>
        <p:txBody>
          <a:bodyPr wrap="square">
            <a:spAutoFit/>
          </a:bodyPr>
          <a:lstStyle/>
          <a:p>
            <a:pPr algn="r"/>
            <a:r>
              <a:rPr lang="fa-IR" sz="7200" b="1" dirty="0" smtClean="0">
                <a:ln w="9525">
                  <a:solidFill>
                    <a:schemeClr val="bg1"/>
                  </a:solidFill>
                  <a:prstDash val="solid"/>
                </a:ln>
                <a:effectLst>
                  <a:outerShdw blurRad="12700" dist="38100" dir="2700000" algn="tl" rotWithShape="0">
                    <a:schemeClr val="bg1">
                      <a:lumMod val="50000"/>
                    </a:schemeClr>
                  </a:outerShdw>
                </a:effectLst>
                <a:cs typeface="B Titr" panose="00000700000000000000" pitchFamily="2" charset="-78"/>
              </a:rPr>
              <a:t>روش های پیشرفته تدریس</a:t>
            </a:r>
            <a:endParaRPr lang="fa-IR"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1" y="740392"/>
            <a:ext cx="8138059" cy="523220"/>
          </a:xfrm>
          <a:prstGeom prst="rect">
            <a:avLst/>
          </a:prstGeom>
        </p:spPr>
        <p:txBody>
          <a:bodyPr>
            <a:spAutoFit/>
          </a:bodyPr>
          <a:lstStyle/>
          <a:p>
            <a:pPr algn="ctr" rtl="1">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الگویی در سطح خرد و کلان </a:t>
            </a:r>
            <a:r>
              <a:rPr lang="fa-IR" sz="24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 طراحی آموزشی گانیه و بریگز)</a:t>
            </a:r>
            <a:endParaRPr lang="en-US" sz="24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5" name="TextBox 4"/>
          <p:cNvSpPr txBox="1"/>
          <p:nvPr/>
        </p:nvSpPr>
        <p:spPr>
          <a:xfrm>
            <a:off x="1676400" y="1524001"/>
            <a:ext cx="8839200" cy="5337175"/>
          </a:xfrm>
          <a:prstGeom prst="rect">
            <a:avLst/>
          </a:prstGeom>
          <a:noFill/>
        </p:spPr>
        <p:txBody>
          <a:bodyPr>
            <a:spAutoFit/>
          </a:bodyPr>
          <a:lstStyle/>
          <a:p>
            <a:pPr algn="just" rtl="1">
              <a:lnSpc>
                <a:spcPct val="114000"/>
              </a:lnSpc>
              <a:defRPr/>
            </a:pPr>
            <a:r>
              <a:rPr lang="fa-IR" sz="2300" dirty="0">
                <a:latin typeface="Arial" charset="0"/>
                <a:cs typeface="B Zar" pitchFamily="2" charset="-78"/>
              </a:rPr>
              <a:t>این الگو براساس اهمیت رویدادها یا وقایع آموزشی (</a:t>
            </a:r>
            <a:r>
              <a:rPr lang="en-US" sz="2300" dirty="0">
                <a:latin typeface="Arial" charset="0"/>
                <a:cs typeface="B Zar" pitchFamily="2" charset="-78"/>
              </a:rPr>
              <a:t>Instructional events</a:t>
            </a:r>
            <a:r>
              <a:rPr lang="fa-IR" sz="2300" dirty="0">
                <a:latin typeface="Arial" charset="0"/>
                <a:cs typeface="B Zar" pitchFamily="2" charset="-78"/>
              </a:rPr>
              <a:t>) در فرایند آموزش توسط گانیه و بریگز در دهه 1970 م ارائه گردیده است. از نظر ایشان، کلیه آموزشها از پنج گروه قابلیت ها تشکیل شده است:</a:t>
            </a:r>
          </a:p>
          <a:p>
            <a:pPr marL="342900" indent="-342900" algn="just">
              <a:lnSpc>
                <a:spcPct val="114000"/>
              </a:lnSpc>
              <a:buFont typeface="Wingdings" pitchFamily="2" charset="2"/>
              <a:buChar char="Ø"/>
              <a:defRPr/>
            </a:pPr>
            <a:r>
              <a:rPr lang="fa-IR" sz="2300" dirty="0">
                <a:latin typeface="Times New Roman" pitchFamily="18" charset="0"/>
                <a:cs typeface="B Zar" pitchFamily="2" charset="-78"/>
              </a:rPr>
              <a:t> مهارتهای ذهنی</a:t>
            </a:r>
          </a:p>
          <a:p>
            <a:pPr marL="342900" indent="-342900" algn="just">
              <a:lnSpc>
                <a:spcPct val="114000"/>
              </a:lnSpc>
              <a:buFont typeface="Wingdings" pitchFamily="2" charset="2"/>
              <a:buChar char="Ø"/>
              <a:defRPr/>
            </a:pPr>
            <a:r>
              <a:rPr lang="fa-IR" sz="2300" dirty="0">
                <a:latin typeface="Times New Roman" pitchFamily="18" charset="0"/>
                <a:cs typeface="B Zar" pitchFamily="2" charset="-78"/>
              </a:rPr>
              <a:t> مهارتهای یدی/ عملی</a:t>
            </a:r>
          </a:p>
          <a:p>
            <a:pPr marL="342900" indent="-342900" algn="just">
              <a:lnSpc>
                <a:spcPct val="114000"/>
              </a:lnSpc>
              <a:buFont typeface="Wingdings" pitchFamily="2" charset="2"/>
              <a:buChar char="Ø"/>
              <a:defRPr/>
            </a:pPr>
            <a:r>
              <a:rPr lang="fa-IR" sz="2300" dirty="0">
                <a:latin typeface="Times New Roman" pitchFamily="18" charset="0"/>
                <a:cs typeface="B Zar" pitchFamily="2" charset="-78"/>
              </a:rPr>
              <a:t> اطلاعات لغوی</a:t>
            </a:r>
          </a:p>
          <a:p>
            <a:pPr marL="342900" indent="-342900" algn="just">
              <a:lnSpc>
                <a:spcPct val="114000"/>
              </a:lnSpc>
              <a:buFont typeface="Wingdings" pitchFamily="2" charset="2"/>
              <a:buChar char="Ø"/>
              <a:defRPr/>
            </a:pPr>
            <a:r>
              <a:rPr lang="fa-IR" sz="2300" dirty="0">
                <a:latin typeface="Times New Roman" pitchFamily="18" charset="0"/>
                <a:cs typeface="B Zar" pitchFamily="2" charset="-78"/>
              </a:rPr>
              <a:t> راهبردهای شناختی</a:t>
            </a:r>
          </a:p>
          <a:p>
            <a:pPr marL="342900" indent="-342900" algn="just">
              <a:lnSpc>
                <a:spcPct val="114000"/>
              </a:lnSpc>
              <a:buFont typeface="Wingdings" pitchFamily="2" charset="2"/>
              <a:buChar char="Ø"/>
              <a:defRPr/>
            </a:pPr>
            <a:r>
              <a:rPr lang="fa-IR" sz="2300" dirty="0">
                <a:latin typeface="Times New Roman" pitchFamily="18" charset="0"/>
                <a:cs typeface="B Zar" pitchFamily="2" charset="-78"/>
              </a:rPr>
              <a:t> گرایش ها</a:t>
            </a:r>
          </a:p>
          <a:p>
            <a:pPr algn="just" rtl="1">
              <a:lnSpc>
                <a:spcPct val="114000"/>
              </a:lnSpc>
              <a:defRPr/>
            </a:pPr>
            <a:r>
              <a:rPr lang="fa-IR" sz="2300" dirty="0">
                <a:latin typeface="Times New Roman" pitchFamily="18" charset="0"/>
                <a:cs typeface="B Zar" pitchFamily="2" charset="-78"/>
              </a:rPr>
              <a:t> در الگوی طراحی مذکور، باید به 9 رویداد آموزشی زیر توجه خاصی را مبذول نمود:</a:t>
            </a:r>
          </a:p>
          <a:p>
            <a:pPr algn="just" rtl="1">
              <a:lnSpc>
                <a:spcPct val="114000"/>
              </a:lnSpc>
              <a:defRPr/>
            </a:pPr>
            <a:r>
              <a:rPr lang="fa-IR" sz="2300" dirty="0">
                <a:latin typeface="Times New Roman" pitchFamily="18" charset="0"/>
                <a:cs typeface="B Zar" pitchFamily="2" charset="-78"/>
              </a:rPr>
              <a:t>1- جلب توجه فراگیر  2- مطلع ساختن فراگیر از اهداف آموزشی  3- فراخوانی یادگیری های گذشته</a:t>
            </a:r>
          </a:p>
          <a:p>
            <a:pPr algn="just" rtl="1">
              <a:lnSpc>
                <a:spcPct val="114000"/>
              </a:lnSpc>
              <a:defRPr/>
            </a:pPr>
            <a:r>
              <a:rPr lang="fa-IR" sz="2300" dirty="0">
                <a:latin typeface="Times New Roman" pitchFamily="18" charset="0"/>
                <a:cs typeface="B Zar" pitchFamily="2" charset="-78"/>
              </a:rPr>
              <a:t> 4- ارائه مواد آموزشی (به صورت متنوع)             5- ارائه راهنمای یادگیری       6- آزمون عملکرد</a:t>
            </a:r>
          </a:p>
          <a:p>
            <a:pPr algn="just" rtl="1">
              <a:lnSpc>
                <a:spcPct val="114000"/>
              </a:lnSpc>
              <a:defRPr/>
            </a:pPr>
            <a:r>
              <a:rPr lang="fa-IR" sz="2300" dirty="0">
                <a:latin typeface="Times New Roman" pitchFamily="18" charset="0"/>
                <a:cs typeface="B Zar" pitchFamily="2" charset="-78"/>
              </a:rPr>
              <a:t>7- ارائه بازخورد در ارتباط با صحت عملکرد        8- ارزیابی عملکرد        </a:t>
            </a:r>
          </a:p>
          <a:p>
            <a:pPr algn="just" rtl="1">
              <a:lnSpc>
                <a:spcPct val="114000"/>
              </a:lnSpc>
              <a:defRPr/>
            </a:pPr>
            <a:r>
              <a:rPr lang="fa-IR" sz="2300" dirty="0">
                <a:latin typeface="Times New Roman" pitchFamily="18" charset="0"/>
                <a:cs typeface="B Zar" pitchFamily="2" charset="-78"/>
              </a:rPr>
              <a:t>9- ترغیب و تسهیل یادآوری و انتقال یادگیری</a:t>
            </a:r>
          </a:p>
        </p:txBody>
      </p:sp>
      <p:sp>
        <p:nvSpPr>
          <p:cNvPr id="6" name="Right Arrow 5">
            <a:hlinkClick r:id="rId2" action="ppaction://hlinksldjump"/>
          </p:cNvPr>
          <p:cNvSpPr/>
          <p:nvPr/>
        </p:nvSpPr>
        <p:spPr>
          <a:xfrm>
            <a:off x="1759224" y="974280"/>
            <a:ext cx="621144" cy="428655"/>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822538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663715"/>
            <a:ext cx="6096000" cy="646331"/>
          </a:xfrm>
          <a:prstGeom prst="rect">
            <a:avLst/>
          </a:prstGeom>
          <a:noFill/>
        </p:spPr>
        <p:txBody>
          <a:bodyPr>
            <a:spAutoFit/>
          </a:bodyPr>
          <a:lstStyle/>
          <a:p>
            <a:pPr algn="ctr" rtl="1">
              <a:defRPr/>
            </a:pPr>
            <a:r>
              <a:rPr lang="fa-IR" sz="36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دو رویکرد مهم در طراحی آموزشی</a:t>
            </a:r>
            <a:endParaRPr lang="en-US" sz="36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32"/>
          <p:cNvGrpSpPr>
            <a:grpSpLocks/>
          </p:cNvGrpSpPr>
          <p:nvPr/>
        </p:nvGrpSpPr>
        <p:grpSpPr bwMode="auto">
          <a:xfrm>
            <a:off x="3697288" y="2022476"/>
            <a:ext cx="4760912" cy="1558925"/>
            <a:chOff x="2590800" y="2022279"/>
            <a:chExt cx="4151312" cy="1559121"/>
          </a:xfrm>
        </p:grpSpPr>
        <p:grpSp>
          <p:nvGrpSpPr>
            <p:cNvPr id="3" name="Group 16"/>
            <p:cNvGrpSpPr>
              <a:grpSpLocks/>
            </p:cNvGrpSpPr>
            <p:nvPr/>
          </p:nvGrpSpPr>
          <p:grpSpPr bwMode="auto">
            <a:xfrm>
              <a:off x="2590800" y="2022279"/>
              <a:ext cx="4151312" cy="1559121"/>
              <a:chOff x="4320" y="1152"/>
              <a:chExt cx="414" cy="402"/>
            </a:xfrm>
          </p:grpSpPr>
          <p:sp>
            <p:nvSpPr>
              <p:cNvPr id="24" name="AutoShape 17"/>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en-US" dirty="0">
                  <a:latin typeface="Arial" charset="0"/>
                </a:endParaRPr>
              </a:p>
            </p:txBody>
          </p:sp>
          <p:sp>
            <p:nvSpPr>
              <p:cNvPr id="25" name="Freeform 18"/>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a:noFill/>
              </a:ln>
              <a:extLst/>
            </p:spPr>
            <p:txBody>
              <a:bodyPr/>
              <a:lstStyle/>
              <a:p>
                <a:pPr>
                  <a:defRPr/>
                </a:pPr>
                <a:endParaRPr lang="en-US" dirty="0">
                  <a:latin typeface="Arial" charset="0"/>
                </a:endParaRPr>
              </a:p>
            </p:txBody>
          </p:sp>
        </p:grpSp>
        <p:sp>
          <p:nvSpPr>
            <p:cNvPr id="27662" name="TextBox 31"/>
            <p:cNvSpPr txBox="1">
              <a:spLocks noChangeArrowheads="1"/>
            </p:cNvSpPr>
            <p:nvPr/>
          </p:nvSpPr>
          <p:spPr bwMode="auto">
            <a:xfrm>
              <a:off x="2590800" y="2199382"/>
              <a:ext cx="41513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3600" b="1">
                  <a:cs typeface="B Zar" panose="00000400000000000000" pitchFamily="2" charset="-78"/>
                </a:rPr>
                <a:t>رویکرد مجزا</a:t>
              </a:r>
            </a:p>
            <a:p>
              <a:pPr algn="ctr" rtl="1" eaLnBrk="1" hangingPunct="1"/>
              <a:r>
                <a:rPr lang="fa-IR" sz="2800" b="1">
                  <a:latin typeface="Times New Roman" panose="02020603050405020304" pitchFamily="18" charset="0"/>
                  <a:cs typeface="B Zar" panose="00000400000000000000" pitchFamily="2" charset="-78"/>
                </a:rPr>
                <a:t>(</a:t>
              </a:r>
              <a:r>
                <a:rPr lang="en-US" sz="2800" b="1">
                  <a:latin typeface="Times New Roman" panose="02020603050405020304" pitchFamily="18" charset="0"/>
                  <a:cs typeface="B Zar" panose="00000400000000000000" pitchFamily="2" charset="-78"/>
                </a:rPr>
                <a:t>Approach</a:t>
              </a:r>
              <a:r>
                <a:rPr lang="fa-IR" sz="2800" b="1">
                  <a:latin typeface="Times New Roman" panose="02020603050405020304" pitchFamily="18" charset="0"/>
                  <a:cs typeface="B Zar" panose="00000400000000000000" pitchFamily="2" charset="-78"/>
                </a:rPr>
                <a:t> </a:t>
              </a:r>
              <a:r>
                <a:rPr lang="en-US" sz="2800" b="1">
                  <a:latin typeface="Times New Roman" panose="02020603050405020304" pitchFamily="18" charset="0"/>
                  <a:cs typeface="B Zar" panose="00000400000000000000" pitchFamily="2" charset="-78"/>
                </a:rPr>
                <a:t>Independence</a:t>
              </a:r>
              <a:r>
                <a:rPr lang="fa-IR" sz="2800" b="1">
                  <a:latin typeface="Times New Roman" panose="02020603050405020304" pitchFamily="18" charset="0"/>
                  <a:cs typeface="B Zar" panose="00000400000000000000" pitchFamily="2" charset="-78"/>
                </a:rPr>
                <a:t>)</a:t>
              </a:r>
            </a:p>
          </p:txBody>
        </p:sp>
      </p:grpSp>
      <p:grpSp>
        <p:nvGrpSpPr>
          <p:cNvPr id="5" name="Group 34"/>
          <p:cNvGrpSpPr>
            <a:grpSpLocks/>
          </p:cNvGrpSpPr>
          <p:nvPr/>
        </p:nvGrpSpPr>
        <p:grpSpPr bwMode="auto">
          <a:xfrm>
            <a:off x="3468689" y="4114800"/>
            <a:ext cx="5068887" cy="1600200"/>
            <a:chOff x="2549237" y="4059238"/>
            <a:chExt cx="4437144" cy="1350962"/>
          </a:xfrm>
        </p:grpSpPr>
        <p:grpSp>
          <p:nvGrpSpPr>
            <p:cNvPr id="6" name="Group 13"/>
            <p:cNvGrpSpPr>
              <a:grpSpLocks/>
            </p:cNvGrpSpPr>
            <p:nvPr/>
          </p:nvGrpSpPr>
          <p:grpSpPr bwMode="auto">
            <a:xfrm>
              <a:off x="2700925" y="4059238"/>
              <a:ext cx="4285456" cy="1350962"/>
              <a:chOff x="4338" y="1152"/>
              <a:chExt cx="414" cy="402"/>
            </a:xfrm>
          </p:grpSpPr>
          <p:sp>
            <p:nvSpPr>
              <p:cNvPr id="27" name="AutoShape 14"/>
              <p:cNvSpPr>
                <a:spLocks noChangeArrowheads="1"/>
              </p:cNvSpPr>
              <p:nvPr/>
            </p:nvSpPr>
            <p:spPr bwMode="gray">
              <a:xfrm>
                <a:off x="4338"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en-US" dirty="0">
                  <a:latin typeface="Arial" charset="0"/>
                </a:endParaRPr>
              </a:p>
            </p:txBody>
          </p:sp>
          <p:sp>
            <p:nvSpPr>
              <p:cNvPr id="28"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p:spPr>
            <p:txBody>
              <a:bodyPr/>
              <a:lstStyle/>
              <a:p>
                <a:pPr>
                  <a:defRPr/>
                </a:pPr>
                <a:endParaRPr lang="en-US" dirty="0">
                  <a:latin typeface="Arial" charset="0"/>
                </a:endParaRPr>
              </a:p>
            </p:txBody>
          </p:sp>
        </p:grpSp>
        <p:sp>
          <p:nvSpPr>
            <p:cNvPr id="27658" name="TextBox 33">
              <a:hlinkClick r:id="rId2" action="ppaction://hlinkpres?slideindex=1&amp;slidetitle=contents"/>
            </p:cNvPr>
            <p:cNvSpPr txBox="1">
              <a:spLocks noChangeArrowheads="1"/>
            </p:cNvSpPr>
            <p:nvPr/>
          </p:nvSpPr>
          <p:spPr bwMode="auto">
            <a:xfrm>
              <a:off x="2549237" y="4180582"/>
              <a:ext cx="4151312" cy="90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3600" b="1">
                  <a:cs typeface="B Zar" panose="00000400000000000000" pitchFamily="2" charset="-78"/>
                </a:rPr>
                <a:t>رویکرد تلفیقی</a:t>
              </a:r>
            </a:p>
            <a:p>
              <a:pPr algn="ctr" rtl="1" eaLnBrk="1" hangingPunct="1"/>
              <a:r>
                <a:rPr lang="fa-IR"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Approach</a:t>
              </a:r>
              <a:r>
                <a:rPr lang="fa-IR"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Blended</a:t>
              </a:r>
              <a:r>
                <a:rPr lang="fa-IR" sz="2800" b="1">
                  <a:latin typeface="Times New Roman" panose="02020603050405020304" pitchFamily="18" charset="0"/>
                  <a:cs typeface="Times New Roman" panose="02020603050405020304" pitchFamily="18" charset="0"/>
                </a:rPr>
                <a:t>)</a:t>
              </a:r>
            </a:p>
          </p:txBody>
        </p:sp>
      </p:grpSp>
      <p:sp>
        <p:nvSpPr>
          <p:cNvPr id="13" name="Right Arrow 12">
            <a:hlinkClick r:id="rId3" action="ppaction://hlinksldjump"/>
          </p:cNvPr>
          <p:cNvSpPr/>
          <p:nvPr/>
        </p:nvSpPr>
        <p:spPr>
          <a:xfrm>
            <a:off x="1759224" y="974280"/>
            <a:ext cx="621144" cy="428655"/>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3">
            <a:hlinkClick r:id="" action="ppaction://noaction"/>
          </p:cNvPr>
          <p:cNvPicPr>
            <a:picLocks noChangeAspect="1"/>
          </p:cNvPicPr>
          <p:nvPr/>
        </p:nvPicPr>
        <p:blipFill rotWithShape="1">
          <a:blip r:embed="rId4" cstate="print">
            <a:extLst/>
          </a:blip>
          <a:srcRect b="5162"/>
          <a:stretch/>
        </p:blipFill>
        <p:spPr>
          <a:xfrm>
            <a:off x="7350695" y="4149436"/>
            <a:ext cx="1186881" cy="1167824"/>
          </a:xfrm>
          <a:prstGeom prst="ellipse">
            <a:avLst/>
          </a:prstGeom>
          <a:ln>
            <a:noFill/>
          </a:ln>
          <a:effectLst>
            <a:softEdge rad="112500"/>
          </a:effectLst>
        </p:spPr>
      </p:pic>
    </p:spTree>
    <p:extLst>
      <p:ext uri="{BB962C8B-B14F-4D97-AF65-F5344CB8AC3E}">
        <p14:creationId xmlns:p14="http://schemas.microsoft.com/office/powerpoint/2010/main" xmlns="" val="2590508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2" presetClass="entr" presetSubtype="4" fill="hold" nodeType="afterEffect">
                                  <p:stCondLst>
                                    <p:cond delay="15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nodeType="afterGroup">
                            <p:stCondLst>
                              <p:cond delay="1150"/>
                            </p:stCondLst>
                            <p:childTnLst>
                              <p:par>
                                <p:cTn id="15" presetID="22" presetClass="entr" presetSubtype="4" fill="hold" nodeType="afterEffect">
                                  <p:stCondLst>
                                    <p:cond delay="15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nodeType="afterGroup">
                            <p:stCondLst>
                              <p:cond delay="1800"/>
                            </p:stCondLst>
                            <p:childTnLst>
                              <p:par>
                                <p:cTn id="19" presetID="2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300"/>
                            </p:stCondLst>
                            <p:childTnLst>
                              <p:par>
                                <p:cTn id="24" presetID="3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style.rotation</p:attrName>
                                        </p:attrNameLst>
                                      </p:cBhvr>
                                      <p:tavLst>
                                        <p:tav tm="0">
                                          <p:val>
                                            <p:fltVal val="90"/>
                                          </p:val>
                                        </p:tav>
                                        <p:tav tm="100000">
                                          <p:val>
                                            <p:fltVal val="0"/>
                                          </p:val>
                                        </p:tav>
                                      </p:tavLst>
                                    </p:anim>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762000"/>
            <a:ext cx="8305800" cy="523220"/>
          </a:xfrm>
          <a:prstGeom prst="rect">
            <a:avLst/>
          </a:prstGeom>
          <a:noFill/>
        </p:spPr>
        <p:txBody>
          <a:bodyPr>
            <a:spAutoFit/>
          </a:bodyPr>
          <a:lstStyle/>
          <a:p>
            <a:pPr algn="ctr" rtl="1">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نظریه های یادگیری / آموزشی به عنوان مبنای طراحی آموزشی</a:t>
            </a:r>
            <a:endParaRPr lang="en-US"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54"/>
          <p:cNvGrpSpPr>
            <a:grpSpLocks/>
          </p:cNvGrpSpPr>
          <p:nvPr/>
        </p:nvGrpSpPr>
        <p:grpSpPr bwMode="auto">
          <a:xfrm>
            <a:off x="2514601" y="1752600"/>
            <a:ext cx="2227263" cy="4267200"/>
            <a:chOff x="842" y="1104"/>
            <a:chExt cx="1222" cy="2688"/>
          </a:xfrm>
        </p:grpSpPr>
        <p:sp>
          <p:nvSpPr>
            <p:cNvPr id="38932" name="AutoShape 4"/>
            <p:cNvSpPr>
              <a:spLocks noChangeArrowheads="1"/>
            </p:cNvSpPr>
            <p:nvPr/>
          </p:nvSpPr>
          <p:spPr bwMode="gray">
            <a:xfrm>
              <a:off x="1008" y="2112"/>
              <a:ext cx="1008" cy="1680"/>
            </a:xfrm>
            <a:prstGeom prst="roundRect">
              <a:avLst>
                <a:gd name="adj" fmla="val 7935"/>
              </a:avLst>
            </a:prstGeom>
            <a:gradFill rotWithShape="1">
              <a:gsLst>
                <a:gs pos="0">
                  <a:srgbClr val="3B5893"/>
                </a:gs>
                <a:gs pos="100000">
                  <a:srgbClr val="6699FF"/>
                </a:gs>
              </a:gsLst>
              <a:lin ang="5400000" scaled="1"/>
            </a:gradFill>
            <a:ln>
              <a:noFill/>
            </a:ln>
            <a:effectLst>
              <a:prstShdw prst="shdw12">
                <a:srgbClr val="000000">
                  <a:alpha val="50000"/>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33" name="Text Box 7"/>
            <p:cNvSpPr txBox="1">
              <a:spLocks noChangeArrowheads="1"/>
            </p:cNvSpPr>
            <p:nvPr/>
          </p:nvSpPr>
          <p:spPr bwMode="gray">
            <a:xfrm>
              <a:off x="1092" y="2544"/>
              <a:ext cx="922" cy="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sz="3200" b="1">
                  <a:cs typeface="B Zar" panose="00000400000000000000" pitchFamily="2" charset="-78"/>
                </a:rPr>
                <a:t>ویگوتسکی</a:t>
              </a:r>
            </a:p>
            <a:p>
              <a:pPr algn="ctr" eaLnBrk="1" hangingPunct="1">
                <a:lnSpc>
                  <a:spcPct val="150000"/>
                </a:lnSpc>
              </a:pPr>
              <a:r>
                <a:rPr lang="fa-IR" sz="3200" b="1">
                  <a:cs typeface="B Zar" panose="00000400000000000000" pitchFamily="2" charset="-78"/>
                </a:rPr>
                <a:t> 1962</a:t>
              </a:r>
              <a:endParaRPr lang="en-US" sz="3200">
                <a:solidFill>
                  <a:srgbClr val="FFFFFF"/>
                </a:solidFill>
                <a:cs typeface="B Zar" panose="00000400000000000000" pitchFamily="2" charset="-78"/>
              </a:endParaRPr>
            </a:p>
          </p:txBody>
        </p:sp>
        <p:sp>
          <p:nvSpPr>
            <p:cNvPr id="38934" name="AutoShape 33"/>
            <p:cNvSpPr>
              <a:spLocks noChangeArrowheads="1"/>
            </p:cNvSpPr>
            <p:nvPr/>
          </p:nvSpPr>
          <p:spPr bwMode="gray">
            <a:xfrm>
              <a:off x="960" y="1104"/>
              <a:ext cx="1104" cy="1296"/>
            </a:xfrm>
            <a:prstGeom prst="roundRect">
              <a:avLst>
                <a:gd name="adj" fmla="val 17509"/>
              </a:avLst>
            </a:prstGeom>
            <a:solidFill>
              <a:srgbClr val="4E91D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35" name="AutoShape 34"/>
            <p:cNvSpPr>
              <a:spLocks noChangeArrowheads="1"/>
            </p:cNvSpPr>
            <p:nvPr/>
          </p:nvSpPr>
          <p:spPr bwMode="gray">
            <a:xfrm>
              <a:off x="986" y="2044"/>
              <a:ext cx="1056" cy="322"/>
            </a:xfrm>
            <a:prstGeom prst="roundRect">
              <a:avLst>
                <a:gd name="adj" fmla="val 50000"/>
              </a:avLst>
            </a:prstGeom>
            <a:gradFill rotWithShape="1">
              <a:gsLst>
                <a:gs pos="0">
                  <a:srgbClr val="4E91D4"/>
                </a:gs>
                <a:gs pos="100000">
                  <a:srgbClr val="93BCE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36" name="AutoShape 35"/>
            <p:cNvSpPr>
              <a:spLocks noChangeArrowheads="1"/>
            </p:cNvSpPr>
            <p:nvPr/>
          </p:nvSpPr>
          <p:spPr bwMode="gray">
            <a:xfrm>
              <a:off x="986" y="1118"/>
              <a:ext cx="1056" cy="321"/>
            </a:xfrm>
            <a:prstGeom prst="roundRect">
              <a:avLst>
                <a:gd name="adj" fmla="val 50000"/>
              </a:avLst>
            </a:prstGeom>
            <a:gradFill rotWithShape="0">
              <a:gsLst>
                <a:gs pos="0">
                  <a:srgbClr val="CEE1F3"/>
                </a:gs>
                <a:gs pos="100000">
                  <a:srgbClr val="4E91D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 name="Text Box 36"/>
            <p:cNvSpPr txBox="1">
              <a:spLocks noChangeArrowheads="1"/>
            </p:cNvSpPr>
            <p:nvPr/>
          </p:nvSpPr>
          <p:spPr bwMode="gray">
            <a:xfrm>
              <a:off x="842" y="1104"/>
              <a:ext cx="1222" cy="1296"/>
            </a:xfrm>
            <a:prstGeom prst="rect">
              <a:avLst/>
            </a:prstGeom>
            <a:noFill/>
            <a:ln>
              <a:noFill/>
            </a:ln>
            <a:effectLst/>
            <a:extLst/>
          </p:spPr>
          <p:txBody>
            <a:bodyPr>
              <a:spAutoFit/>
            </a:bodyPr>
            <a:lstStyle/>
            <a:p>
              <a:pPr algn="ctr" rtl="1">
                <a:lnSpc>
                  <a:spcPct val="114000"/>
                </a:lnSpc>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نظریه</a:t>
              </a:r>
              <a:r>
                <a:rPr lang="fa-IR" sz="2800" b="1" dirty="0">
                  <a:latin typeface="Arial" charset="0"/>
                </a:rPr>
                <a:t> </a:t>
              </a:r>
            </a:p>
            <a:p>
              <a:pPr algn="ctr" rtl="1">
                <a:lnSpc>
                  <a:spcPct val="114000"/>
                </a:lnSpc>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یادگیری</a:t>
              </a:r>
              <a:r>
                <a:rPr lang="fa-IR" sz="2800" b="1" dirty="0">
                  <a:latin typeface="Arial" charset="0"/>
                </a:rPr>
                <a:t> </a:t>
              </a:r>
            </a:p>
            <a:p>
              <a:pPr algn="ctr" rtl="1">
                <a:lnSpc>
                  <a:spcPct val="114000"/>
                </a:lnSpc>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شناختی</a:t>
              </a:r>
              <a:r>
                <a:rPr lang="fa-IR" sz="2800" b="1" dirty="0">
                  <a:latin typeface="Arial" charset="0"/>
                </a:rPr>
                <a:t> </a:t>
              </a: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a:t>
              </a:r>
              <a:r>
                <a:rPr lang="fa-IR" sz="2800" b="1" dirty="0">
                  <a:latin typeface="Arial" charset="0"/>
                </a:rPr>
                <a:t> </a:t>
              </a: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اجتماعی</a:t>
              </a:r>
              <a:endParaRPr lang="en-US"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38938" name="AutoShape 47"/>
            <p:cNvSpPr>
              <a:spLocks noChangeArrowheads="1"/>
            </p:cNvSpPr>
            <p:nvPr/>
          </p:nvSpPr>
          <p:spPr bwMode="gray">
            <a:xfrm flipV="1">
              <a:off x="1077" y="3582"/>
              <a:ext cx="864" cy="144"/>
            </a:xfrm>
            <a:prstGeom prst="roundRect">
              <a:avLst>
                <a:gd name="adj" fmla="val 50000"/>
              </a:avLst>
            </a:prstGeom>
            <a:gradFill rotWithShape="0">
              <a:gsLst>
                <a:gs pos="0">
                  <a:srgbClr val="B9D1FF"/>
                </a:gs>
                <a:gs pos="100000">
                  <a:srgbClr val="6699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grpSp>
        <p:nvGrpSpPr>
          <p:cNvPr id="3" name="Group 56"/>
          <p:cNvGrpSpPr>
            <a:grpSpLocks/>
          </p:cNvGrpSpPr>
          <p:nvPr/>
        </p:nvGrpSpPr>
        <p:grpSpPr bwMode="auto">
          <a:xfrm>
            <a:off x="7543800" y="1800226"/>
            <a:ext cx="2069975" cy="4219575"/>
            <a:chOff x="3792" y="1536"/>
            <a:chExt cx="1104" cy="2256"/>
          </a:xfrm>
        </p:grpSpPr>
        <p:sp>
          <p:nvSpPr>
            <p:cNvPr id="38925" name="AutoShape 14"/>
            <p:cNvSpPr>
              <a:spLocks noChangeArrowheads="1"/>
            </p:cNvSpPr>
            <p:nvPr/>
          </p:nvSpPr>
          <p:spPr bwMode="gray">
            <a:xfrm>
              <a:off x="3856" y="2400"/>
              <a:ext cx="1008" cy="1392"/>
            </a:xfrm>
            <a:prstGeom prst="roundRect">
              <a:avLst>
                <a:gd name="adj" fmla="val 7935"/>
              </a:avLst>
            </a:prstGeom>
            <a:gradFill rotWithShape="1">
              <a:gsLst>
                <a:gs pos="0">
                  <a:srgbClr val="6B5B0B"/>
                </a:gs>
                <a:gs pos="100000">
                  <a:srgbClr val="E8C518"/>
                </a:gs>
              </a:gsLst>
              <a:lin ang="5400000" scaled="1"/>
            </a:gradFill>
            <a:ln>
              <a:noFill/>
            </a:ln>
            <a:effectLst>
              <a:prstShdw prst="shdw11">
                <a:srgbClr val="000000">
                  <a:alpha val="50000"/>
                </a:srgbClr>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26" name="Text Box 17"/>
            <p:cNvSpPr txBox="1">
              <a:spLocks noChangeArrowheads="1"/>
            </p:cNvSpPr>
            <p:nvPr/>
          </p:nvSpPr>
          <p:spPr bwMode="gray">
            <a:xfrm>
              <a:off x="3904" y="2814"/>
              <a:ext cx="925" cy="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lnSpc>
                  <a:spcPct val="150000"/>
                </a:lnSpc>
              </a:pPr>
              <a:r>
                <a:rPr lang="fa-IR" sz="2800" b="1">
                  <a:cs typeface="B Zar" panose="00000400000000000000" pitchFamily="2" charset="-78"/>
                </a:rPr>
                <a:t>اسکینر </a:t>
              </a:r>
            </a:p>
            <a:p>
              <a:pPr algn="ctr" rtl="1" eaLnBrk="1" hangingPunct="1">
                <a:lnSpc>
                  <a:spcPct val="150000"/>
                </a:lnSpc>
              </a:pPr>
              <a:r>
                <a:rPr lang="fa-IR" sz="2800" b="1">
                  <a:cs typeface="B Zar" panose="00000400000000000000" pitchFamily="2" charset="-78"/>
                </a:rPr>
                <a:t>1954-1965</a:t>
              </a:r>
              <a:endParaRPr lang="en-US" sz="2800">
                <a:solidFill>
                  <a:srgbClr val="FFFFFF"/>
                </a:solidFill>
                <a:cs typeface="B Zar" panose="00000400000000000000" pitchFamily="2" charset="-78"/>
              </a:endParaRPr>
            </a:p>
          </p:txBody>
        </p:sp>
        <p:sp>
          <p:nvSpPr>
            <p:cNvPr id="38927" name="AutoShape 42"/>
            <p:cNvSpPr>
              <a:spLocks noChangeArrowheads="1"/>
            </p:cNvSpPr>
            <p:nvPr/>
          </p:nvSpPr>
          <p:spPr bwMode="gray">
            <a:xfrm>
              <a:off x="3817" y="1536"/>
              <a:ext cx="1079" cy="1198"/>
            </a:xfrm>
            <a:prstGeom prst="roundRect">
              <a:avLst>
                <a:gd name="adj" fmla="val 17509"/>
              </a:avLst>
            </a:prstGeom>
            <a:solidFill>
              <a:srgbClr val="B59F4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28" name="AutoShape 43"/>
            <p:cNvSpPr>
              <a:spLocks noChangeArrowheads="1"/>
            </p:cNvSpPr>
            <p:nvPr/>
          </p:nvSpPr>
          <p:spPr bwMode="gray">
            <a:xfrm>
              <a:off x="3842" y="2405"/>
              <a:ext cx="1033" cy="297"/>
            </a:xfrm>
            <a:prstGeom prst="roundRect">
              <a:avLst>
                <a:gd name="adj" fmla="val 50000"/>
              </a:avLst>
            </a:prstGeom>
            <a:gradFill rotWithShape="0">
              <a:gsLst>
                <a:gs pos="0">
                  <a:srgbClr val="B59F43"/>
                </a:gs>
                <a:gs pos="100000">
                  <a:srgbClr val="DBD0A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29" name="AutoShape 44"/>
            <p:cNvSpPr>
              <a:spLocks noChangeArrowheads="1"/>
            </p:cNvSpPr>
            <p:nvPr/>
          </p:nvSpPr>
          <p:spPr bwMode="gray">
            <a:xfrm>
              <a:off x="3842" y="1549"/>
              <a:ext cx="1033" cy="296"/>
            </a:xfrm>
            <a:prstGeom prst="roundRect">
              <a:avLst>
                <a:gd name="adj" fmla="val 50000"/>
              </a:avLst>
            </a:prstGeom>
            <a:gradFill rotWithShape="0">
              <a:gsLst>
                <a:gs pos="0">
                  <a:srgbClr val="EDE8D1"/>
                </a:gs>
                <a:gs pos="100000">
                  <a:srgbClr val="B59F43"/>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9" name="Text Box 46"/>
            <p:cNvSpPr txBox="1">
              <a:spLocks noChangeArrowheads="1"/>
            </p:cNvSpPr>
            <p:nvPr/>
          </p:nvSpPr>
          <p:spPr bwMode="gray">
            <a:xfrm>
              <a:off x="3792" y="1633"/>
              <a:ext cx="1045" cy="950"/>
            </a:xfrm>
            <a:prstGeom prst="rect">
              <a:avLst/>
            </a:prstGeom>
            <a:noFill/>
            <a:ln>
              <a:noFill/>
            </a:ln>
            <a:effectLst/>
            <a:extLst/>
          </p:spPr>
          <p:txBody>
            <a:bodyPr>
              <a:spAutoFit/>
            </a:bodyPr>
            <a:lstStyle/>
            <a:p>
              <a:pPr algn="ctr" rtl="1">
                <a:lnSpc>
                  <a:spcPct val="114000"/>
                </a:lnSpc>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نظریه </a:t>
              </a:r>
            </a:p>
            <a:p>
              <a:pPr algn="ctr" rtl="1">
                <a:lnSpc>
                  <a:spcPct val="114000"/>
                </a:lnSpc>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یادگیری </a:t>
              </a:r>
            </a:p>
            <a:p>
              <a:pPr algn="ctr" rtl="1">
                <a:lnSpc>
                  <a:spcPct val="114000"/>
                </a:lnSpc>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رفتاری</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38931" name="AutoShape 49"/>
            <p:cNvSpPr>
              <a:spLocks noChangeArrowheads="1"/>
            </p:cNvSpPr>
            <p:nvPr/>
          </p:nvSpPr>
          <p:spPr bwMode="gray">
            <a:xfrm flipV="1">
              <a:off x="3936" y="3600"/>
              <a:ext cx="864" cy="144"/>
            </a:xfrm>
            <a:prstGeom prst="roundRect">
              <a:avLst>
                <a:gd name="adj" fmla="val 50000"/>
              </a:avLst>
            </a:prstGeom>
            <a:gradFill rotWithShape="0">
              <a:gsLst>
                <a:gs pos="0">
                  <a:srgbClr val="FBF5D5"/>
                </a:gs>
                <a:gs pos="100000">
                  <a:srgbClr val="E8C518"/>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grpSp>
        <p:nvGrpSpPr>
          <p:cNvPr id="5" name="Group 55"/>
          <p:cNvGrpSpPr>
            <a:grpSpLocks/>
          </p:cNvGrpSpPr>
          <p:nvPr/>
        </p:nvGrpSpPr>
        <p:grpSpPr bwMode="auto">
          <a:xfrm>
            <a:off x="5135219" y="1752600"/>
            <a:ext cx="2027583" cy="4267200"/>
            <a:chOff x="2416" y="1283"/>
            <a:chExt cx="1088" cy="2509"/>
          </a:xfrm>
        </p:grpSpPr>
        <p:sp>
          <p:nvSpPr>
            <p:cNvPr id="38918" name="AutoShape 9"/>
            <p:cNvSpPr>
              <a:spLocks noChangeArrowheads="1"/>
            </p:cNvSpPr>
            <p:nvPr/>
          </p:nvSpPr>
          <p:spPr bwMode="gray">
            <a:xfrm>
              <a:off x="2464" y="2304"/>
              <a:ext cx="1008" cy="1488"/>
            </a:xfrm>
            <a:prstGeom prst="roundRect">
              <a:avLst>
                <a:gd name="adj" fmla="val 7935"/>
              </a:avLst>
            </a:prstGeom>
            <a:gradFill rotWithShape="1">
              <a:gsLst>
                <a:gs pos="0">
                  <a:srgbClr val="475E00"/>
                </a:gs>
                <a:gs pos="100000">
                  <a:srgbClr val="99CC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19" name="AutoShape 37"/>
            <p:cNvSpPr>
              <a:spLocks noChangeArrowheads="1"/>
            </p:cNvSpPr>
            <p:nvPr/>
          </p:nvSpPr>
          <p:spPr bwMode="gray">
            <a:xfrm>
              <a:off x="2416" y="1296"/>
              <a:ext cx="1088" cy="1248"/>
            </a:xfrm>
            <a:prstGeom prst="roundRect">
              <a:avLst>
                <a:gd name="adj" fmla="val 17509"/>
              </a:avLst>
            </a:prstGeom>
            <a:solidFill>
              <a:srgbClr val="34B034"/>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20" name="AutoShape 38"/>
            <p:cNvSpPr>
              <a:spLocks noChangeArrowheads="1"/>
            </p:cNvSpPr>
            <p:nvPr/>
          </p:nvSpPr>
          <p:spPr bwMode="gray">
            <a:xfrm>
              <a:off x="2442" y="2202"/>
              <a:ext cx="1040" cy="310"/>
            </a:xfrm>
            <a:prstGeom prst="roundRect">
              <a:avLst>
                <a:gd name="adj" fmla="val 50000"/>
              </a:avLst>
            </a:prstGeom>
            <a:gradFill rotWithShape="1">
              <a:gsLst>
                <a:gs pos="0">
                  <a:srgbClr val="34B034">
                    <a:alpha val="0"/>
                  </a:srgbClr>
                </a:gs>
                <a:gs pos="100000">
                  <a:srgbClr val="A3DBA3"/>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21" name="AutoShape 39"/>
            <p:cNvSpPr>
              <a:spLocks noChangeArrowheads="1"/>
            </p:cNvSpPr>
            <p:nvPr/>
          </p:nvSpPr>
          <p:spPr bwMode="gray">
            <a:xfrm>
              <a:off x="2442" y="1311"/>
              <a:ext cx="1040" cy="309"/>
            </a:xfrm>
            <a:prstGeom prst="roundRect">
              <a:avLst>
                <a:gd name="adj" fmla="val 50000"/>
              </a:avLst>
            </a:prstGeom>
            <a:gradFill rotWithShape="1">
              <a:gsLst>
                <a:gs pos="0">
                  <a:srgbClr val="E0F3E0"/>
                </a:gs>
                <a:gs pos="100000">
                  <a:srgbClr val="34B03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38922" name="Text Box 12"/>
            <p:cNvSpPr txBox="1">
              <a:spLocks noChangeArrowheads="1"/>
            </p:cNvSpPr>
            <p:nvPr/>
          </p:nvSpPr>
          <p:spPr bwMode="gray">
            <a:xfrm>
              <a:off x="2521" y="2688"/>
              <a:ext cx="841" cy="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fa-IR" sz="2800" b="1">
                  <a:cs typeface="B Zar" panose="00000400000000000000" pitchFamily="2" charset="-78"/>
                </a:rPr>
                <a:t>پیاژه 1958</a:t>
              </a:r>
            </a:p>
            <a:p>
              <a:pPr algn="ctr" eaLnBrk="1" hangingPunct="1">
                <a:lnSpc>
                  <a:spcPct val="150000"/>
                </a:lnSpc>
              </a:pPr>
              <a:r>
                <a:rPr lang="fa-IR" sz="2800" b="1">
                  <a:cs typeface="B Zar" panose="00000400000000000000" pitchFamily="2" charset="-78"/>
                </a:rPr>
                <a:t>برونر 1963</a:t>
              </a:r>
              <a:endParaRPr lang="en-US" sz="2800">
                <a:solidFill>
                  <a:srgbClr val="FFFFFF"/>
                </a:solidFill>
                <a:cs typeface="B Zar" panose="00000400000000000000" pitchFamily="2" charset="-78"/>
              </a:endParaRPr>
            </a:p>
          </p:txBody>
        </p:sp>
        <p:sp>
          <p:nvSpPr>
            <p:cNvPr id="27" name="Text Box 41"/>
            <p:cNvSpPr txBox="1">
              <a:spLocks noChangeArrowheads="1"/>
            </p:cNvSpPr>
            <p:nvPr/>
          </p:nvSpPr>
          <p:spPr bwMode="gray">
            <a:xfrm>
              <a:off x="2474" y="1283"/>
              <a:ext cx="853" cy="1210"/>
            </a:xfrm>
            <a:prstGeom prst="rect">
              <a:avLst/>
            </a:prstGeom>
            <a:noFill/>
            <a:ln>
              <a:noFill/>
            </a:ln>
            <a:effectLst/>
            <a:extLst/>
          </p:spPr>
          <p:txBody>
            <a:bodyPr wrap="none">
              <a:spAutoFit/>
            </a:bodyPr>
            <a:lstStyle/>
            <a:p>
              <a:pPr algn="ctr" rtl="1">
                <a:lnSpc>
                  <a:spcPct val="114000"/>
                </a:lnSpc>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نظریه</a:t>
              </a:r>
              <a:r>
                <a:rPr lang="fa-IR" sz="4000" b="1" dirty="0">
                  <a:latin typeface="Arial" charset="0"/>
                </a:rPr>
                <a:t> </a:t>
              </a:r>
            </a:p>
            <a:p>
              <a:pPr algn="ctr" rtl="1">
                <a:lnSpc>
                  <a:spcPct val="114000"/>
                </a:lnSpc>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یادگیری</a:t>
              </a:r>
              <a:r>
                <a:rPr lang="fa-IR" sz="4000" b="1" dirty="0">
                  <a:latin typeface="Arial" charset="0"/>
                </a:rPr>
                <a:t> </a:t>
              </a:r>
            </a:p>
            <a:p>
              <a:pPr algn="ctr" rtl="1">
                <a:lnSpc>
                  <a:spcPct val="114000"/>
                </a:lnSpc>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شناختی</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38924" name="AutoShape 48"/>
            <p:cNvSpPr>
              <a:spLocks noChangeArrowheads="1"/>
            </p:cNvSpPr>
            <p:nvPr/>
          </p:nvSpPr>
          <p:spPr bwMode="gray">
            <a:xfrm flipV="1">
              <a:off x="2544" y="3600"/>
              <a:ext cx="864" cy="144"/>
            </a:xfrm>
            <a:prstGeom prst="roundRect">
              <a:avLst>
                <a:gd name="adj" fmla="val 50000"/>
              </a:avLst>
            </a:prstGeom>
            <a:gradFill rotWithShape="0">
              <a:gsLst>
                <a:gs pos="0">
                  <a:srgbClr val="DDEEAA"/>
                </a:gs>
                <a:gs pos="100000">
                  <a:srgbClr val="99CC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Tree>
    <p:extLst>
      <p:ext uri="{BB962C8B-B14F-4D97-AF65-F5344CB8AC3E}">
        <p14:creationId xmlns:p14="http://schemas.microsoft.com/office/powerpoint/2010/main" xmlns="" val="125109674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par>
                          <p:cTn id="14" fill="hold" nodeType="afterGroup">
                            <p:stCondLst>
                              <p:cond delay="25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nodeType="afterGroup">
                            <p:stCondLst>
                              <p:cond delay="4500"/>
                            </p:stCondLst>
                            <p:childTnLst>
                              <p:par>
                                <p:cTn id="19" presetID="21"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6250" y="525164"/>
            <a:ext cx="4114800" cy="923330"/>
          </a:xfrm>
          <a:prstGeom prst="rect">
            <a:avLst/>
          </a:prstGeom>
          <a:noFill/>
        </p:spPr>
        <p:txBody>
          <a:bodyPr>
            <a:spAutoFit/>
          </a:bodyPr>
          <a:lstStyle/>
          <a:p>
            <a:pPr algn="ctr" rtl="1">
              <a:defRPr/>
            </a:pPr>
            <a:r>
              <a:rPr lang="en-US" sz="54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ADDIE</a:t>
            </a:r>
          </a:p>
        </p:txBody>
      </p:sp>
      <p:sp>
        <p:nvSpPr>
          <p:cNvPr id="5" name="TextBox 4"/>
          <p:cNvSpPr txBox="1">
            <a:spLocks noChangeArrowheads="1"/>
          </p:cNvSpPr>
          <p:nvPr/>
        </p:nvSpPr>
        <p:spPr bwMode="auto">
          <a:xfrm>
            <a:off x="1828800" y="1855788"/>
            <a:ext cx="85344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14000"/>
              </a:lnSpc>
            </a:pPr>
            <a:r>
              <a:rPr lang="fa-IR" sz="2400">
                <a:cs typeface="B Zar" panose="00000400000000000000" pitchFamily="2" charset="-78"/>
              </a:rPr>
              <a:t>الگوی </a:t>
            </a:r>
            <a:r>
              <a:rPr lang="en-US" sz="2000">
                <a:latin typeface="Times New Roman" panose="02020603050405020304" pitchFamily="18" charset="0"/>
                <a:cs typeface="Times New Roman" panose="02020603050405020304" pitchFamily="18" charset="0"/>
              </a:rPr>
              <a:t>ADDIE</a:t>
            </a:r>
            <a:r>
              <a:rPr lang="fa-IR" sz="2000">
                <a:cs typeface="B Zar" panose="00000400000000000000" pitchFamily="2" charset="-78"/>
              </a:rPr>
              <a:t> </a:t>
            </a:r>
            <a:r>
              <a:rPr lang="fa-IR" sz="2400">
                <a:cs typeface="B Zar" panose="00000400000000000000" pitchFamily="2" charset="-78"/>
              </a:rPr>
              <a:t>در سال 1975 م در دانشگاه ایالتی فلوریدا در امریکا طراحی شد و برای آموزشهای نظامی به کار رفت و پس از شش سال توسط روسل واتسون (</a:t>
            </a:r>
            <a:r>
              <a:rPr lang="en-US" sz="2000">
                <a:latin typeface="Times New Roman" panose="02020603050405020304" pitchFamily="18" charset="0"/>
                <a:cs typeface="Times New Roman" panose="02020603050405020304" pitchFamily="18" charset="0"/>
              </a:rPr>
              <a:t>Russel</a:t>
            </a:r>
            <a:r>
              <a:rPr lang="en-US" sz="2000">
                <a:cs typeface="B Zar" panose="00000400000000000000" pitchFamily="2" charset="-78"/>
              </a:rPr>
              <a:t> </a:t>
            </a:r>
            <a:r>
              <a:rPr lang="en-US" sz="2000">
                <a:latin typeface="Times New Roman" panose="02020603050405020304" pitchFamily="18" charset="0"/>
                <a:cs typeface="Times New Roman" panose="02020603050405020304" pitchFamily="18" charset="0"/>
              </a:rPr>
              <a:t>Watson</a:t>
            </a:r>
            <a:r>
              <a:rPr lang="fa-IR" sz="2400">
                <a:cs typeface="B Zar" panose="00000400000000000000" pitchFamily="2" charset="-78"/>
              </a:rPr>
              <a:t>) در کنگره بین المللی آموزش انفرادی تغییراتی در گام های آن صورت گرفت ولی مراحل پنجگانه آن تغییری نکرد . این الگو هم برای آموزشهای انفرادی و هم آموزش های رایج کاربرد دارد (واتسون، 1981).</a:t>
            </a:r>
          </a:p>
          <a:p>
            <a:pPr algn="just" rtl="1" eaLnBrk="1" hangingPunct="1">
              <a:lnSpc>
                <a:spcPct val="114000"/>
              </a:lnSpc>
            </a:pPr>
            <a:r>
              <a:rPr lang="fa-IR" sz="2400">
                <a:cs typeface="B Zar" panose="00000400000000000000" pitchFamily="2" charset="-78"/>
              </a:rPr>
              <a:t>از این الگو در طراحی یادگیری جهانی (</a:t>
            </a:r>
            <a:r>
              <a:rPr lang="en-US" sz="2000">
                <a:latin typeface="Times New Roman" panose="02020603050405020304" pitchFamily="18" charset="0"/>
                <a:cs typeface="Times New Roman" panose="02020603050405020304" pitchFamily="18" charset="0"/>
              </a:rPr>
              <a:t>Global Learning Designing</a:t>
            </a:r>
            <a:r>
              <a:rPr lang="fa-IR" sz="2400">
                <a:cs typeface="B Zar" panose="00000400000000000000" pitchFamily="2" charset="-78"/>
              </a:rPr>
              <a:t>) نیزه بهره گرفته شده است. متخصصان زیادی از جمله براکیو، ملو (2003)، اسلوپ، هامل و ماندرولد (2005)، بوروتیز، زاهاراینر، پولی مناکو (2007)، از این الگو برای طراحی یادگیری الکترونیکی بهره گرفته اند (هیرومی، 2010).</a:t>
            </a:r>
          </a:p>
          <a:p>
            <a:pPr algn="just" rtl="1" eaLnBrk="1" hangingPunct="1">
              <a:lnSpc>
                <a:spcPct val="114000"/>
              </a:lnSpc>
            </a:pPr>
            <a:r>
              <a:rPr lang="fa-IR" sz="2400">
                <a:cs typeface="B Zar" panose="00000400000000000000" pitchFamily="2" charset="-78"/>
              </a:rPr>
              <a:t>از این الگو برای طراحی نظام آموزش الکترونیکی ایران به ویژه آموزش پزشکی به خدمت گرفته شده است.</a:t>
            </a:r>
            <a:endParaRPr lang="en-US" sz="2400">
              <a:cs typeface="B Zar" panose="00000400000000000000" pitchFamily="2" charset="-78"/>
            </a:endParaRPr>
          </a:p>
        </p:txBody>
      </p:sp>
    </p:spTree>
    <p:extLst>
      <p:ext uri="{BB962C8B-B14F-4D97-AF65-F5344CB8AC3E}">
        <p14:creationId xmlns:p14="http://schemas.microsoft.com/office/powerpoint/2010/main" xmlns="" val="707332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594439"/>
            <a:ext cx="6781800" cy="707886"/>
          </a:xfrm>
          <a:prstGeom prst="rect">
            <a:avLst/>
          </a:prstGeom>
          <a:noFill/>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 طراحی آموزشی گانیه و بریگز</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187"/>
          <p:cNvGrpSpPr>
            <a:grpSpLocks/>
          </p:cNvGrpSpPr>
          <p:nvPr/>
        </p:nvGrpSpPr>
        <p:grpSpPr bwMode="auto">
          <a:xfrm>
            <a:off x="3262313" y="1717676"/>
            <a:ext cx="5403850" cy="4773613"/>
            <a:chOff x="1738740" y="1717950"/>
            <a:chExt cx="5403703" cy="4772875"/>
          </a:xfrm>
        </p:grpSpPr>
        <p:grpSp>
          <p:nvGrpSpPr>
            <p:cNvPr id="3" name="Group 174"/>
            <p:cNvGrpSpPr>
              <a:grpSpLocks/>
            </p:cNvGrpSpPr>
            <p:nvPr/>
          </p:nvGrpSpPr>
          <p:grpSpPr bwMode="auto">
            <a:xfrm>
              <a:off x="1738740" y="3475298"/>
              <a:ext cx="5334000" cy="528637"/>
              <a:chOff x="1905000" y="3877093"/>
              <a:chExt cx="5334000" cy="528637"/>
            </a:xfrm>
          </p:grpSpPr>
          <p:sp>
            <p:nvSpPr>
              <p:cNvPr id="44134" name="AutoShape 6"/>
              <p:cNvSpPr>
                <a:spLocks noChangeArrowheads="1"/>
              </p:cNvSpPr>
              <p:nvPr/>
            </p:nvSpPr>
            <p:spPr bwMode="gray">
              <a:xfrm>
                <a:off x="1905000" y="3889793"/>
                <a:ext cx="5334000" cy="512762"/>
              </a:xfrm>
              <a:prstGeom prst="roundRect">
                <a:avLst>
                  <a:gd name="adj" fmla="val 16667"/>
                </a:avLst>
              </a:prstGeom>
              <a:gradFill rotWithShape="1">
                <a:gsLst>
                  <a:gs pos="0">
                    <a:srgbClr val="80D4F2"/>
                  </a:gs>
                  <a:gs pos="100000">
                    <a:srgbClr val="B2E5F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35" name="AutoShape 7"/>
              <p:cNvSpPr>
                <a:spLocks noChangeArrowheads="1"/>
              </p:cNvSpPr>
              <p:nvPr/>
            </p:nvSpPr>
            <p:spPr bwMode="gray">
              <a:xfrm>
                <a:off x="1951038" y="4266030"/>
                <a:ext cx="5257800" cy="131762"/>
              </a:xfrm>
              <a:prstGeom prst="roundRect">
                <a:avLst>
                  <a:gd name="adj" fmla="val 50000"/>
                </a:avLst>
              </a:prstGeom>
              <a:gradFill rotWithShape="1">
                <a:gsLst>
                  <a:gs pos="0">
                    <a:srgbClr val="ADE2F5"/>
                  </a:gs>
                  <a:gs pos="100000">
                    <a:srgbClr val="D5F0F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36" name="AutoShape 8"/>
              <p:cNvSpPr>
                <a:spLocks noChangeArrowheads="1"/>
              </p:cNvSpPr>
              <p:nvPr/>
            </p:nvSpPr>
            <p:spPr bwMode="gray">
              <a:xfrm>
                <a:off x="1951038" y="3900905"/>
                <a:ext cx="5257800" cy="131762"/>
              </a:xfrm>
              <a:prstGeom prst="roundRect">
                <a:avLst>
                  <a:gd name="adj" fmla="val 50000"/>
                </a:avLst>
              </a:prstGeom>
              <a:gradFill rotWithShape="1">
                <a:gsLst>
                  <a:gs pos="0">
                    <a:srgbClr val="D5F1FB"/>
                  </a:gs>
                  <a:gs pos="100000">
                    <a:srgbClr val="80D4F2">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5" name="Group 105"/>
              <p:cNvGrpSpPr>
                <a:grpSpLocks/>
              </p:cNvGrpSpPr>
              <p:nvPr/>
            </p:nvGrpSpPr>
            <p:grpSpPr bwMode="auto">
              <a:xfrm>
                <a:off x="6345380" y="3877093"/>
                <a:ext cx="533400" cy="528637"/>
                <a:chOff x="1289" y="582"/>
                <a:chExt cx="668" cy="668"/>
              </a:xfrm>
            </p:grpSpPr>
            <p:sp>
              <p:nvSpPr>
                <p:cNvPr id="44139" name="Oval 106"/>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40" name="Oval 10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41" name="Oval 10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42" name="Oval 10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43" name="Oval 11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138" name="Text Box 111"/>
              <p:cNvSpPr txBox="1">
                <a:spLocks noChangeArrowheads="1"/>
              </p:cNvSpPr>
              <p:nvPr/>
            </p:nvSpPr>
            <p:spPr bwMode="gray">
              <a:xfrm>
                <a:off x="6421580" y="3889793"/>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4</a:t>
                </a:r>
                <a:endParaRPr lang="en-US" sz="2400" b="1">
                  <a:solidFill>
                    <a:srgbClr val="000000"/>
                  </a:solidFill>
                  <a:cs typeface="B Zar" panose="00000400000000000000" pitchFamily="2" charset="-78"/>
                </a:endParaRPr>
              </a:p>
            </p:txBody>
          </p:sp>
        </p:grpSp>
        <p:grpSp>
          <p:nvGrpSpPr>
            <p:cNvPr id="6" name="Group 175"/>
            <p:cNvGrpSpPr>
              <a:grpSpLocks/>
            </p:cNvGrpSpPr>
            <p:nvPr/>
          </p:nvGrpSpPr>
          <p:grpSpPr bwMode="auto">
            <a:xfrm>
              <a:off x="1753028" y="4079265"/>
              <a:ext cx="5334000" cy="528638"/>
              <a:chOff x="1919288" y="4605755"/>
              <a:chExt cx="5334000" cy="528638"/>
            </a:xfrm>
          </p:grpSpPr>
          <p:sp>
            <p:nvSpPr>
              <p:cNvPr id="44124" name="AutoShape 118"/>
              <p:cNvSpPr>
                <a:spLocks noChangeArrowheads="1"/>
              </p:cNvSpPr>
              <p:nvPr/>
            </p:nvSpPr>
            <p:spPr bwMode="gray">
              <a:xfrm>
                <a:off x="1919288" y="4605755"/>
                <a:ext cx="5334000" cy="512763"/>
              </a:xfrm>
              <a:prstGeom prst="roundRect">
                <a:avLst>
                  <a:gd name="adj" fmla="val 16667"/>
                </a:avLst>
              </a:prstGeom>
              <a:gradFill rotWithShape="1">
                <a:gsLst>
                  <a:gs pos="0">
                    <a:srgbClr val="8D67E1"/>
                  </a:gs>
                  <a:gs pos="100000">
                    <a:srgbClr val="D5C8F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25" name="AutoShape 119"/>
              <p:cNvSpPr>
                <a:spLocks noChangeArrowheads="1"/>
              </p:cNvSpPr>
              <p:nvPr/>
            </p:nvSpPr>
            <p:spPr bwMode="gray">
              <a:xfrm>
                <a:off x="1965326" y="4981993"/>
                <a:ext cx="5257800" cy="131763"/>
              </a:xfrm>
              <a:prstGeom prst="roundRect">
                <a:avLst>
                  <a:gd name="adj" fmla="val 50000"/>
                </a:avLst>
              </a:prstGeom>
              <a:gradFill rotWithShape="1">
                <a:gsLst>
                  <a:gs pos="0">
                    <a:srgbClr val="CFC0F2"/>
                  </a:gs>
                  <a:gs pos="100000">
                    <a:srgbClr val="E3DBF8"/>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26" name="AutoShape 120"/>
              <p:cNvSpPr>
                <a:spLocks noChangeArrowheads="1"/>
              </p:cNvSpPr>
              <p:nvPr/>
            </p:nvSpPr>
            <p:spPr bwMode="gray">
              <a:xfrm>
                <a:off x="1965326" y="4616868"/>
                <a:ext cx="5257800" cy="131763"/>
              </a:xfrm>
              <a:prstGeom prst="roundRect">
                <a:avLst>
                  <a:gd name="adj" fmla="val 50000"/>
                </a:avLst>
              </a:prstGeom>
              <a:gradFill rotWithShape="1">
                <a:gsLst>
                  <a:gs pos="0">
                    <a:srgbClr val="CBBAF1"/>
                  </a:gs>
                  <a:gs pos="100000">
                    <a:srgbClr val="A080E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7" name="Group 122"/>
              <p:cNvGrpSpPr>
                <a:grpSpLocks/>
              </p:cNvGrpSpPr>
              <p:nvPr/>
            </p:nvGrpSpPr>
            <p:grpSpPr bwMode="auto">
              <a:xfrm>
                <a:off x="6345380" y="4605755"/>
                <a:ext cx="533400" cy="528638"/>
                <a:chOff x="1289" y="582"/>
                <a:chExt cx="668" cy="668"/>
              </a:xfrm>
            </p:grpSpPr>
            <p:sp>
              <p:nvSpPr>
                <p:cNvPr id="44129" name="Oval 12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30" name="Oval 12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31" name="Oval 12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32" name="Oval 12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33" name="Oval 12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128" name="Text Box 128"/>
              <p:cNvSpPr txBox="1">
                <a:spLocks noChangeArrowheads="1"/>
              </p:cNvSpPr>
              <p:nvPr/>
            </p:nvSpPr>
            <p:spPr bwMode="gray">
              <a:xfrm>
                <a:off x="6421580" y="4618455"/>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5</a:t>
                </a:r>
                <a:endParaRPr lang="en-US" sz="2400" b="1">
                  <a:solidFill>
                    <a:srgbClr val="000000"/>
                  </a:solidFill>
                  <a:cs typeface="B Zar" panose="00000400000000000000" pitchFamily="2" charset="-78"/>
                </a:endParaRPr>
              </a:p>
            </p:txBody>
          </p:sp>
        </p:grpSp>
        <p:grpSp>
          <p:nvGrpSpPr>
            <p:cNvPr id="8" name="Group 172"/>
            <p:cNvGrpSpPr>
              <a:grpSpLocks/>
            </p:cNvGrpSpPr>
            <p:nvPr/>
          </p:nvGrpSpPr>
          <p:grpSpPr bwMode="auto">
            <a:xfrm>
              <a:off x="1738740" y="2303422"/>
              <a:ext cx="5334000" cy="528638"/>
              <a:chOff x="1905000" y="2386430"/>
              <a:chExt cx="5334000" cy="528638"/>
            </a:xfrm>
          </p:grpSpPr>
          <p:grpSp>
            <p:nvGrpSpPr>
              <p:cNvPr id="9" name="Group 129"/>
              <p:cNvGrpSpPr>
                <a:grpSpLocks/>
              </p:cNvGrpSpPr>
              <p:nvPr/>
            </p:nvGrpSpPr>
            <p:grpSpPr bwMode="auto">
              <a:xfrm>
                <a:off x="2291590" y="2390387"/>
                <a:ext cx="515833" cy="512019"/>
                <a:chOff x="1296" y="587"/>
                <a:chExt cx="646" cy="647"/>
              </a:xfrm>
            </p:grpSpPr>
            <p:sp>
              <p:nvSpPr>
                <p:cNvPr id="44120" name="Oval 1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21"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22" name="Oval 1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23" name="Oval 1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109" name="Text Box 135"/>
              <p:cNvSpPr txBox="1">
                <a:spLocks noChangeArrowheads="1"/>
              </p:cNvSpPr>
              <p:nvPr/>
            </p:nvSpPr>
            <p:spPr bwMode="gray">
              <a:xfrm>
                <a:off x="2362200" y="239913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0000"/>
                    </a:solidFill>
                  </a:rPr>
                  <a:t>1</a:t>
                </a:r>
              </a:p>
            </p:txBody>
          </p:sp>
          <p:sp>
            <p:nvSpPr>
              <p:cNvPr id="44110" name="AutoShape 137"/>
              <p:cNvSpPr>
                <a:spLocks noChangeArrowheads="1"/>
              </p:cNvSpPr>
              <p:nvPr/>
            </p:nvSpPr>
            <p:spPr bwMode="gray">
              <a:xfrm>
                <a:off x="1905000" y="2399130"/>
                <a:ext cx="5334000" cy="512763"/>
              </a:xfrm>
              <a:prstGeom prst="roundRect">
                <a:avLst>
                  <a:gd name="adj" fmla="val 16667"/>
                </a:avLst>
              </a:prstGeom>
              <a:gradFill rotWithShape="1">
                <a:gsLst>
                  <a:gs pos="0">
                    <a:srgbClr val="E35E23"/>
                  </a:gs>
                  <a:gs pos="100000">
                    <a:srgbClr val="F1B19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11" name="AutoShape 138"/>
              <p:cNvSpPr>
                <a:spLocks noChangeArrowheads="1"/>
              </p:cNvSpPr>
              <p:nvPr/>
            </p:nvSpPr>
            <p:spPr bwMode="gray">
              <a:xfrm>
                <a:off x="1951038" y="2775368"/>
                <a:ext cx="5257800" cy="131763"/>
              </a:xfrm>
              <a:prstGeom prst="roundRect">
                <a:avLst>
                  <a:gd name="adj" fmla="val 50000"/>
                </a:avLst>
              </a:prstGeom>
              <a:gradFill rotWithShape="1">
                <a:gsLst>
                  <a:gs pos="0">
                    <a:srgbClr val="F0AB8C"/>
                  </a:gs>
                  <a:gs pos="100000">
                    <a:srgbClr val="F7D1C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12" name="AutoShape 139"/>
              <p:cNvSpPr>
                <a:spLocks noChangeArrowheads="1"/>
              </p:cNvSpPr>
              <p:nvPr/>
            </p:nvSpPr>
            <p:spPr bwMode="gray">
              <a:xfrm>
                <a:off x="1951038" y="2410243"/>
                <a:ext cx="5257800" cy="131763"/>
              </a:xfrm>
              <a:prstGeom prst="roundRect">
                <a:avLst>
                  <a:gd name="adj" fmla="val 50000"/>
                </a:avLst>
              </a:prstGeom>
              <a:gradFill rotWithShape="1">
                <a:gsLst>
                  <a:gs pos="0">
                    <a:srgbClr val="FAD2C0"/>
                  </a:gs>
                  <a:gs pos="100000">
                    <a:srgbClr val="F17943"/>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0" name="Group 141"/>
              <p:cNvGrpSpPr>
                <a:grpSpLocks/>
              </p:cNvGrpSpPr>
              <p:nvPr/>
            </p:nvGrpSpPr>
            <p:grpSpPr bwMode="auto">
              <a:xfrm>
                <a:off x="6324600" y="2386430"/>
                <a:ext cx="533400" cy="528638"/>
                <a:chOff x="1289" y="582"/>
                <a:chExt cx="668" cy="668"/>
              </a:xfrm>
            </p:grpSpPr>
            <p:sp>
              <p:nvSpPr>
                <p:cNvPr id="44115" name="Oval 142"/>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16" name="Oval 14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17" name="Oval 14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18" name="Oval 14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19" name="Oval 14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114" name="Text Box 147"/>
              <p:cNvSpPr txBox="1">
                <a:spLocks noChangeArrowheads="1"/>
              </p:cNvSpPr>
              <p:nvPr/>
            </p:nvSpPr>
            <p:spPr bwMode="gray">
              <a:xfrm>
                <a:off x="6400800" y="239913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2</a:t>
                </a:r>
                <a:endParaRPr lang="en-US" sz="2400" b="1">
                  <a:solidFill>
                    <a:srgbClr val="000000"/>
                  </a:solidFill>
                  <a:cs typeface="B Zar" panose="00000400000000000000" pitchFamily="2" charset="-78"/>
                </a:endParaRPr>
              </a:p>
            </p:txBody>
          </p:sp>
        </p:grpSp>
        <p:grpSp>
          <p:nvGrpSpPr>
            <p:cNvPr id="11" name="Group 171"/>
            <p:cNvGrpSpPr>
              <a:grpSpLocks/>
            </p:cNvGrpSpPr>
            <p:nvPr/>
          </p:nvGrpSpPr>
          <p:grpSpPr bwMode="auto">
            <a:xfrm>
              <a:off x="1738740" y="1717950"/>
              <a:ext cx="5334000" cy="528638"/>
              <a:chOff x="1905000" y="1523980"/>
              <a:chExt cx="5334000" cy="528638"/>
            </a:xfrm>
          </p:grpSpPr>
          <p:sp>
            <p:nvSpPr>
              <p:cNvPr id="44098" name="AutoShape 113"/>
              <p:cNvSpPr>
                <a:spLocks noChangeArrowheads="1"/>
              </p:cNvSpPr>
              <p:nvPr/>
            </p:nvSpPr>
            <p:spPr bwMode="gray">
              <a:xfrm>
                <a:off x="1905000" y="1536680"/>
                <a:ext cx="5334000" cy="512763"/>
              </a:xfrm>
              <a:prstGeom prst="roundRect">
                <a:avLst>
                  <a:gd name="adj" fmla="val 16667"/>
                </a:avLst>
              </a:prstGeom>
              <a:gradFill rotWithShape="1">
                <a:gsLst>
                  <a:gs pos="0">
                    <a:srgbClr val="F2DE78"/>
                  </a:gs>
                  <a:gs pos="100000">
                    <a:srgbClr val="FAF2C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99" name="AutoShape 114"/>
              <p:cNvSpPr>
                <a:spLocks noChangeArrowheads="1"/>
              </p:cNvSpPr>
              <p:nvPr/>
            </p:nvSpPr>
            <p:spPr bwMode="gray">
              <a:xfrm>
                <a:off x="1951038" y="1912918"/>
                <a:ext cx="5257800" cy="131763"/>
              </a:xfrm>
              <a:prstGeom prst="roundRect">
                <a:avLst>
                  <a:gd name="adj" fmla="val 50000"/>
                </a:avLst>
              </a:prstGeom>
              <a:gradFill rotWithShape="1">
                <a:gsLst>
                  <a:gs pos="0">
                    <a:srgbClr val="F8F6B4"/>
                  </a:gs>
                  <a:gs pos="100000">
                    <a:srgbClr val="FDFDE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00" name="AutoShape 115"/>
              <p:cNvSpPr>
                <a:spLocks noChangeArrowheads="1"/>
              </p:cNvSpPr>
              <p:nvPr/>
            </p:nvSpPr>
            <p:spPr bwMode="gray">
              <a:xfrm>
                <a:off x="1951038" y="1547793"/>
                <a:ext cx="5257800" cy="131763"/>
              </a:xfrm>
              <a:prstGeom prst="roundRect">
                <a:avLst>
                  <a:gd name="adj" fmla="val 50000"/>
                </a:avLst>
              </a:prstGeom>
              <a:gradFill rotWithShape="1">
                <a:gsLst>
                  <a:gs pos="0">
                    <a:srgbClr val="FAFADE"/>
                  </a:gs>
                  <a:gs pos="100000">
                    <a:srgbClr val="EDED8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2" name="Group 152"/>
              <p:cNvGrpSpPr>
                <a:grpSpLocks/>
              </p:cNvGrpSpPr>
              <p:nvPr/>
            </p:nvGrpSpPr>
            <p:grpSpPr bwMode="auto">
              <a:xfrm>
                <a:off x="6324600" y="1523980"/>
                <a:ext cx="533400" cy="528638"/>
                <a:chOff x="1289" y="582"/>
                <a:chExt cx="668" cy="668"/>
              </a:xfrm>
            </p:grpSpPr>
            <p:sp>
              <p:nvSpPr>
                <p:cNvPr id="44103" name="Oval 15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04" name="Oval 15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05"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06" name="Oval 15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107" name="Oval 15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102" name="Text Box 158"/>
              <p:cNvSpPr txBox="1">
                <a:spLocks noChangeArrowheads="1"/>
              </p:cNvSpPr>
              <p:nvPr/>
            </p:nvSpPr>
            <p:spPr bwMode="gray">
              <a:xfrm>
                <a:off x="6400800" y="153668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1</a:t>
                </a:r>
                <a:endParaRPr lang="en-US" sz="2400" b="1">
                  <a:solidFill>
                    <a:srgbClr val="000000"/>
                  </a:solidFill>
                  <a:cs typeface="B Zar" panose="00000400000000000000" pitchFamily="2" charset="-78"/>
                </a:endParaRPr>
              </a:p>
            </p:txBody>
          </p:sp>
        </p:grpSp>
        <p:grpSp>
          <p:nvGrpSpPr>
            <p:cNvPr id="13" name="Group 173"/>
            <p:cNvGrpSpPr>
              <a:grpSpLocks/>
            </p:cNvGrpSpPr>
            <p:nvPr/>
          </p:nvGrpSpPr>
          <p:grpSpPr bwMode="auto">
            <a:xfrm>
              <a:off x="1753028" y="2899040"/>
              <a:ext cx="5334000" cy="528638"/>
              <a:chOff x="1919288" y="3148430"/>
              <a:chExt cx="5334000" cy="528638"/>
            </a:xfrm>
          </p:grpSpPr>
          <p:sp>
            <p:nvSpPr>
              <p:cNvPr id="44088" name="AutoShape 94"/>
              <p:cNvSpPr>
                <a:spLocks noChangeArrowheads="1"/>
              </p:cNvSpPr>
              <p:nvPr/>
            </p:nvSpPr>
            <p:spPr bwMode="gray">
              <a:xfrm>
                <a:off x="1919288" y="3148430"/>
                <a:ext cx="5334000" cy="512763"/>
              </a:xfrm>
              <a:prstGeom prst="roundRect">
                <a:avLst>
                  <a:gd name="adj" fmla="val 16667"/>
                </a:avLst>
              </a:prstGeom>
              <a:gradFill rotWithShape="1">
                <a:gsLst>
                  <a:gs pos="0">
                    <a:srgbClr val="48BE67"/>
                  </a:gs>
                  <a:gs pos="100000">
                    <a:srgbClr val="BCE7C8"/>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9" name="AutoShape 95"/>
              <p:cNvSpPr>
                <a:spLocks noChangeArrowheads="1"/>
              </p:cNvSpPr>
              <p:nvPr/>
            </p:nvSpPr>
            <p:spPr bwMode="gray">
              <a:xfrm>
                <a:off x="1965326" y="3524668"/>
                <a:ext cx="5257800" cy="13176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90" name="AutoShape 96"/>
              <p:cNvSpPr>
                <a:spLocks noChangeArrowheads="1"/>
              </p:cNvSpPr>
              <p:nvPr/>
            </p:nvSpPr>
            <p:spPr bwMode="gray">
              <a:xfrm>
                <a:off x="1965326" y="3159543"/>
                <a:ext cx="5257800" cy="13176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4" name="Group 98"/>
              <p:cNvGrpSpPr>
                <a:grpSpLocks/>
              </p:cNvGrpSpPr>
              <p:nvPr/>
            </p:nvGrpSpPr>
            <p:grpSpPr bwMode="auto">
              <a:xfrm>
                <a:off x="6324600" y="3148430"/>
                <a:ext cx="533400" cy="528638"/>
                <a:chOff x="1289" y="582"/>
                <a:chExt cx="668" cy="668"/>
              </a:xfrm>
            </p:grpSpPr>
            <p:sp>
              <p:nvSpPr>
                <p:cNvPr id="44093" name="Oval 9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94" name="Oval 10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95"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96" name="Oval 10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97" name="Oval 10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092" name="Text Box 104"/>
              <p:cNvSpPr txBox="1">
                <a:spLocks noChangeArrowheads="1"/>
              </p:cNvSpPr>
              <p:nvPr/>
            </p:nvSpPr>
            <p:spPr bwMode="gray">
              <a:xfrm>
                <a:off x="6400800" y="316113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3</a:t>
                </a:r>
                <a:endParaRPr lang="en-US" sz="2400" b="1">
                  <a:solidFill>
                    <a:srgbClr val="000000"/>
                  </a:solidFill>
                  <a:cs typeface="B Zar" panose="00000400000000000000" pitchFamily="2" charset="-78"/>
                </a:endParaRPr>
              </a:p>
            </p:txBody>
          </p:sp>
        </p:grpSp>
        <p:grpSp>
          <p:nvGrpSpPr>
            <p:cNvPr id="15" name="Group 177"/>
            <p:cNvGrpSpPr>
              <a:grpSpLocks/>
            </p:cNvGrpSpPr>
            <p:nvPr/>
          </p:nvGrpSpPr>
          <p:grpSpPr bwMode="auto">
            <a:xfrm>
              <a:off x="1794155" y="5297172"/>
              <a:ext cx="5334000" cy="528638"/>
              <a:chOff x="1960415" y="5172477"/>
              <a:chExt cx="5334000" cy="528638"/>
            </a:xfrm>
          </p:grpSpPr>
          <p:grpSp>
            <p:nvGrpSpPr>
              <p:cNvPr id="16" name="Group 129"/>
              <p:cNvGrpSpPr>
                <a:grpSpLocks/>
              </p:cNvGrpSpPr>
              <p:nvPr/>
            </p:nvGrpSpPr>
            <p:grpSpPr bwMode="auto">
              <a:xfrm>
                <a:off x="2347005" y="5176434"/>
                <a:ext cx="515833" cy="512019"/>
                <a:chOff x="1296" y="587"/>
                <a:chExt cx="646" cy="647"/>
              </a:xfrm>
            </p:grpSpPr>
            <p:sp>
              <p:nvSpPr>
                <p:cNvPr id="44084" name="Oval 1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5"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6" name="Oval 1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7" name="Oval 1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073" name="Text Box 135"/>
              <p:cNvSpPr txBox="1">
                <a:spLocks noChangeArrowheads="1"/>
              </p:cNvSpPr>
              <p:nvPr/>
            </p:nvSpPr>
            <p:spPr bwMode="gray">
              <a:xfrm>
                <a:off x="2417615" y="5185177"/>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0000"/>
                    </a:solidFill>
                  </a:rPr>
                  <a:t>1</a:t>
                </a:r>
              </a:p>
            </p:txBody>
          </p:sp>
          <p:sp>
            <p:nvSpPr>
              <p:cNvPr id="44074" name="AutoShape 137"/>
              <p:cNvSpPr>
                <a:spLocks noChangeArrowheads="1"/>
              </p:cNvSpPr>
              <p:nvPr/>
            </p:nvSpPr>
            <p:spPr bwMode="gray">
              <a:xfrm>
                <a:off x="1960415" y="5185177"/>
                <a:ext cx="5334000" cy="512763"/>
              </a:xfrm>
              <a:prstGeom prst="roundRect">
                <a:avLst>
                  <a:gd name="adj" fmla="val 16667"/>
                </a:avLst>
              </a:prstGeom>
              <a:gradFill rotWithShape="1">
                <a:gsLst>
                  <a:gs pos="0">
                    <a:srgbClr val="E35E23"/>
                  </a:gs>
                  <a:gs pos="100000">
                    <a:srgbClr val="F1B19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75" name="AutoShape 138"/>
              <p:cNvSpPr>
                <a:spLocks noChangeArrowheads="1"/>
              </p:cNvSpPr>
              <p:nvPr/>
            </p:nvSpPr>
            <p:spPr bwMode="gray">
              <a:xfrm>
                <a:off x="2006453" y="5561415"/>
                <a:ext cx="5257800" cy="131763"/>
              </a:xfrm>
              <a:prstGeom prst="roundRect">
                <a:avLst>
                  <a:gd name="adj" fmla="val 50000"/>
                </a:avLst>
              </a:prstGeom>
              <a:gradFill rotWithShape="1">
                <a:gsLst>
                  <a:gs pos="0">
                    <a:srgbClr val="F0AB8C"/>
                  </a:gs>
                  <a:gs pos="100000">
                    <a:srgbClr val="F7D1C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76" name="AutoShape 139"/>
              <p:cNvSpPr>
                <a:spLocks noChangeArrowheads="1"/>
              </p:cNvSpPr>
              <p:nvPr/>
            </p:nvSpPr>
            <p:spPr bwMode="gray">
              <a:xfrm>
                <a:off x="2006453" y="5196290"/>
                <a:ext cx="5257800" cy="131763"/>
              </a:xfrm>
              <a:prstGeom prst="roundRect">
                <a:avLst>
                  <a:gd name="adj" fmla="val 50000"/>
                </a:avLst>
              </a:prstGeom>
              <a:gradFill rotWithShape="1">
                <a:gsLst>
                  <a:gs pos="0">
                    <a:srgbClr val="FAD2C0"/>
                  </a:gs>
                  <a:gs pos="100000">
                    <a:srgbClr val="F17943"/>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7" name="Group 141"/>
              <p:cNvGrpSpPr>
                <a:grpSpLocks/>
              </p:cNvGrpSpPr>
              <p:nvPr/>
            </p:nvGrpSpPr>
            <p:grpSpPr bwMode="auto">
              <a:xfrm>
                <a:off x="6380015" y="5172477"/>
                <a:ext cx="533400" cy="528638"/>
                <a:chOff x="1289" y="582"/>
                <a:chExt cx="668" cy="668"/>
              </a:xfrm>
            </p:grpSpPr>
            <p:sp>
              <p:nvSpPr>
                <p:cNvPr id="44079" name="Oval 142"/>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0" name="Oval 14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1" name="Oval 14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2" name="Oval 14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83" name="Oval 14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078" name="Text Box 147"/>
              <p:cNvSpPr txBox="1">
                <a:spLocks noChangeArrowheads="1"/>
              </p:cNvSpPr>
              <p:nvPr/>
            </p:nvSpPr>
            <p:spPr bwMode="gray">
              <a:xfrm>
                <a:off x="6456215" y="5185177"/>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7</a:t>
                </a:r>
                <a:endParaRPr lang="en-US" sz="2400" b="1">
                  <a:solidFill>
                    <a:srgbClr val="000000"/>
                  </a:solidFill>
                  <a:cs typeface="B Zar" panose="00000400000000000000" pitchFamily="2" charset="-78"/>
                </a:endParaRPr>
              </a:p>
            </p:txBody>
          </p:sp>
        </p:grpSp>
        <p:grpSp>
          <p:nvGrpSpPr>
            <p:cNvPr id="18" name="Group 176"/>
            <p:cNvGrpSpPr>
              <a:grpSpLocks/>
            </p:cNvGrpSpPr>
            <p:nvPr/>
          </p:nvGrpSpPr>
          <p:grpSpPr bwMode="auto">
            <a:xfrm>
              <a:off x="1766445" y="4684112"/>
              <a:ext cx="5334000" cy="528638"/>
              <a:chOff x="1960415" y="5376862"/>
              <a:chExt cx="5334000" cy="528638"/>
            </a:xfrm>
          </p:grpSpPr>
          <p:sp>
            <p:nvSpPr>
              <p:cNvPr id="44062" name="AutoShape 113"/>
              <p:cNvSpPr>
                <a:spLocks noChangeArrowheads="1"/>
              </p:cNvSpPr>
              <p:nvPr/>
            </p:nvSpPr>
            <p:spPr bwMode="gray">
              <a:xfrm>
                <a:off x="1960415" y="5389562"/>
                <a:ext cx="5334000" cy="512763"/>
              </a:xfrm>
              <a:prstGeom prst="roundRect">
                <a:avLst>
                  <a:gd name="adj" fmla="val 16667"/>
                </a:avLst>
              </a:prstGeom>
              <a:gradFill rotWithShape="1">
                <a:gsLst>
                  <a:gs pos="0">
                    <a:srgbClr val="F2DE78"/>
                  </a:gs>
                  <a:gs pos="100000">
                    <a:srgbClr val="FAF2C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63" name="AutoShape 114"/>
              <p:cNvSpPr>
                <a:spLocks noChangeArrowheads="1"/>
              </p:cNvSpPr>
              <p:nvPr/>
            </p:nvSpPr>
            <p:spPr bwMode="gray">
              <a:xfrm>
                <a:off x="2006453" y="5765800"/>
                <a:ext cx="5257800" cy="131763"/>
              </a:xfrm>
              <a:prstGeom prst="roundRect">
                <a:avLst>
                  <a:gd name="adj" fmla="val 50000"/>
                </a:avLst>
              </a:prstGeom>
              <a:gradFill rotWithShape="1">
                <a:gsLst>
                  <a:gs pos="0">
                    <a:srgbClr val="F8F6B4"/>
                  </a:gs>
                  <a:gs pos="100000">
                    <a:srgbClr val="FDFDE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64" name="AutoShape 115"/>
              <p:cNvSpPr>
                <a:spLocks noChangeArrowheads="1"/>
              </p:cNvSpPr>
              <p:nvPr/>
            </p:nvSpPr>
            <p:spPr bwMode="gray">
              <a:xfrm>
                <a:off x="2006453" y="5400675"/>
                <a:ext cx="5257800" cy="131763"/>
              </a:xfrm>
              <a:prstGeom prst="roundRect">
                <a:avLst>
                  <a:gd name="adj" fmla="val 50000"/>
                </a:avLst>
              </a:prstGeom>
              <a:gradFill rotWithShape="1">
                <a:gsLst>
                  <a:gs pos="0">
                    <a:srgbClr val="FAFADE"/>
                  </a:gs>
                  <a:gs pos="100000">
                    <a:srgbClr val="EDED8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9" name="Group 152"/>
              <p:cNvGrpSpPr>
                <a:grpSpLocks/>
              </p:cNvGrpSpPr>
              <p:nvPr/>
            </p:nvGrpSpPr>
            <p:grpSpPr bwMode="auto">
              <a:xfrm>
                <a:off x="6380015" y="5376862"/>
                <a:ext cx="533400" cy="528638"/>
                <a:chOff x="1289" y="582"/>
                <a:chExt cx="668" cy="668"/>
              </a:xfrm>
            </p:grpSpPr>
            <p:sp>
              <p:nvSpPr>
                <p:cNvPr id="44067" name="Oval 15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68" name="Oval 15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69"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70" name="Oval 15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71" name="Oval 15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066" name="Text Box 158"/>
              <p:cNvSpPr txBox="1">
                <a:spLocks noChangeArrowheads="1"/>
              </p:cNvSpPr>
              <p:nvPr/>
            </p:nvSpPr>
            <p:spPr bwMode="gray">
              <a:xfrm>
                <a:off x="6456215" y="5389562"/>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6</a:t>
                </a:r>
                <a:endParaRPr lang="en-US" sz="2400" b="1">
                  <a:solidFill>
                    <a:srgbClr val="000000"/>
                  </a:solidFill>
                  <a:cs typeface="B Zar" panose="00000400000000000000" pitchFamily="2" charset="-78"/>
                </a:endParaRPr>
              </a:p>
            </p:txBody>
          </p:sp>
        </p:grpSp>
        <p:grpSp>
          <p:nvGrpSpPr>
            <p:cNvPr id="20" name="Group 178"/>
            <p:cNvGrpSpPr>
              <a:grpSpLocks/>
            </p:cNvGrpSpPr>
            <p:nvPr/>
          </p:nvGrpSpPr>
          <p:grpSpPr bwMode="auto">
            <a:xfrm>
              <a:off x="1808443" y="5962187"/>
              <a:ext cx="5334000" cy="528638"/>
              <a:chOff x="1974703" y="5934477"/>
              <a:chExt cx="5334000" cy="528638"/>
            </a:xfrm>
          </p:grpSpPr>
          <p:sp>
            <p:nvSpPr>
              <p:cNvPr id="44052" name="AutoShape 94"/>
              <p:cNvSpPr>
                <a:spLocks noChangeArrowheads="1"/>
              </p:cNvSpPr>
              <p:nvPr/>
            </p:nvSpPr>
            <p:spPr bwMode="gray">
              <a:xfrm>
                <a:off x="1974703" y="5934477"/>
                <a:ext cx="5334000" cy="512763"/>
              </a:xfrm>
              <a:prstGeom prst="roundRect">
                <a:avLst>
                  <a:gd name="adj" fmla="val 16667"/>
                </a:avLst>
              </a:prstGeom>
              <a:gradFill rotWithShape="1">
                <a:gsLst>
                  <a:gs pos="0">
                    <a:srgbClr val="48BE67"/>
                  </a:gs>
                  <a:gs pos="100000">
                    <a:srgbClr val="BCE7C8"/>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53" name="AutoShape 95"/>
              <p:cNvSpPr>
                <a:spLocks noChangeArrowheads="1"/>
              </p:cNvSpPr>
              <p:nvPr/>
            </p:nvSpPr>
            <p:spPr bwMode="gray">
              <a:xfrm>
                <a:off x="2020741" y="6310715"/>
                <a:ext cx="5257800" cy="13176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54" name="AutoShape 96"/>
              <p:cNvSpPr>
                <a:spLocks noChangeArrowheads="1"/>
              </p:cNvSpPr>
              <p:nvPr/>
            </p:nvSpPr>
            <p:spPr bwMode="gray">
              <a:xfrm>
                <a:off x="2020741" y="5945590"/>
                <a:ext cx="5257800" cy="13176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21" name="Group 98"/>
              <p:cNvGrpSpPr>
                <a:grpSpLocks/>
              </p:cNvGrpSpPr>
              <p:nvPr/>
            </p:nvGrpSpPr>
            <p:grpSpPr bwMode="auto">
              <a:xfrm>
                <a:off x="6380015" y="5934477"/>
                <a:ext cx="533400" cy="528638"/>
                <a:chOff x="1289" y="582"/>
                <a:chExt cx="668" cy="668"/>
              </a:xfrm>
            </p:grpSpPr>
            <p:sp>
              <p:nvSpPr>
                <p:cNvPr id="44057" name="Oval 9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58" name="Oval 10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59"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60" name="Oval 10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4061" name="Oval 10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4056" name="Text Box 104"/>
              <p:cNvSpPr txBox="1">
                <a:spLocks noChangeArrowheads="1"/>
              </p:cNvSpPr>
              <p:nvPr/>
            </p:nvSpPr>
            <p:spPr bwMode="gray">
              <a:xfrm>
                <a:off x="6456215" y="5947177"/>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8</a:t>
                </a:r>
                <a:endParaRPr lang="en-US" sz="2400" b="1">
                  <a:solidFill>
                    <a:srgbClr val="000000"/>
                  </a:solidFill>
                  <a:cs typeface="B Zar" panose="00000400000000000000" pitchFamily="2" charset="-78"/>
                </a:endParaRPr>
              </a:p>
            </p:txBody>
          </p:sp>
        </p:grpSp>
        <p:sp>
          <p:nvSpPr>
            <p:cNvPr id="44044" name="Rectangle 179"/>
            <p:cNvSpPr>
              <a:spLocks noChangeArrowheads="1"/>
            </p:cNvSpPr>
            <p:nvPr/>
          </p:nvSpPr>
          <p:spPr bwMode="auto">
            <a:xfrm>
              <a:off x="2653140" y="1855097"/>
              <a:ext cx="2909460"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500">
                  <a:cs typeface="B Zar" panose="00000400000000000000" pitchFamily="2" charset="-78"/>
                </a:rPr>
                <a:t>جلب توجه فراگير</a:t>
              </a:r>
              <a:endParaRPr lang="en-US" sz="2500">
                <a:cs typeface="B Zar" panose="00000400000000000000" pitchFamily="2" charset="-78"/>
              </a:endParaRPr>
            </a:p>
          </p:txBody>
        </p:sp>
        <p:sp>
          <p:nvSpPr>
            <p:cNvPr id="44045" name="Rectangle 180"/>
            <p:cNvSpPr>
              <a:spLocks noChangeArrowheads="1"/>
            </p:cNvSpPr>
            <p:nvPr/>
          </p:nvSpPr>
          <p:spPr bwMode="auto">
            <a:xfrm>
              <a:off x="2162844" y="2342805"/>
              <a:ext cx="37673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a:cs typeface="B Zar" panose="00000400000000000000" pitchFamily="2" charset="-78"/>
                </a:rPr>
                <a:t>مطلع ساختن فراگير از هدفهاي آموزشي</a:t>
              </a:r>
              <a:endParaRPr lang="en-US" sz="2400">
                <a:cs typeface="B Zar" panose="00000400000000000000" pitchFamily="2" charset="-78"/>
              </a:endParaRPr>
            </a:p>
          </p:txBody>
        </p:sp>
        <p:sp>
          <p:nvSpPr>
            <p:cNvPr id="44046" name="Rectangle 181"/>
            <p:cNvSpPr>
              <a:spLocks noChangeArrowheads="1"/>
            </p:cNvSpPr>
            <p:nvPr/>
          </p:nvSpPr>
          <p:spPr bwMode="auto">
            <a:xfrm>
              <a:off x="2660070" y="2938207"/>
              <a:ext cx="2993127"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500">
                  <a:cs typeface="B Zar" panose="00000400000000000000" pitchFamily="2" charset="-78"/>
                </a:rPr>
                <a:t>يادآوري يادگيري‏هاي گذشته</a:t>
              </a:r>
              <a:endParaRPr lang="en-US" sz="2500">
                <a:cs typeface="B Zar" panose="00000400000000000000" pitchFamily="2" charset="-78"/>
              </a:endParaRPr>
            </a:p>
          </p:txBody>
        </p:sp>
        <p:sp>
          <p:nvSpPr>
            <p:cNvPr id="44047" name="Rectangle 182"/>
            <p:cNvSpPr>
              <a:spLocks noChangeArrowheads="1"/>
            </p:cNvSpPr>
            <p:nvPr/>
          </p:nvSpPr>
          <p:spPr bwMode="auto">
            <a:xfrm>
              <a:off x="3109997" y="3507579"/>
              <a:ext cx="220765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2400">
                  <a:cs typeface="B Zar" panose="00000400000000000000" pitchFamily="2" charset="-78"/>
                </a:rPr>
                <a:t>ارائه راهنماي يادگيري</a:t>
              </a:r>
              <a:endParaRPr lang="en-US" sz="2400">
                <a:cs typeface="B Zar" panose="00000400000000000000" pitchFamily="2" charset="-78"/>
              </a:endParaRPr>
            </a:p>
          </p:txBody>
        </p:sp>
        <p:sp>
          <p:nvSpPr>
            <p:cNvPr id="44048" name="Rectangle 183"/>
            <p:cNvSpPr>
              <a:spLocks noChangeArrowheads="1"/>
            </p:cNvSpPr>
            <p:nvPr/>
          </p:nvSpPr>
          <p:spPr bwMode="auto">
            <a:xfrm>
              <a:off x="3025956" y="4139529"/>
              <a:ext cx="25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2400">
                  <a:cs typeface="B Zar" panose="00000400000000000000" pitchFamily="2" charset="-78"/>
                </a:rPr>
                <a:t>ارزيابي عملكرد مرحله‏اي</a:t>
              </a:r>
              <a:endParaRPr lang="en-US" sz="2400">
                <a:cs typeface="B Zar" panose="00000400000000000000" pitchFamily="2" charset="-78"/>
              </a:endParaRPr>
            </a:p>
          </p:txBody>
        </p:sp>
        <p:sp>
          <p:nvSpPr>
            <p:cNvPr id="44049" name="Rectangle 184"/>
            <p:cNvSpPr>
              <a:spLocks noChangeArrowheads="1"/>
            </p:cNvSpPr>
            <p:nvPr/>
          </p:nvSpPr>
          <p:spPr bwMode="auto">
            <a:xfrm>
              <a:off x="3528035" y="4713036"/>
              <a:ext cx="137569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2400">
                  <a:cs typeface="B Zar" panose="00000400000000000000" pitchFamily="2" charset="-78"/>
                </a:rPr>
                <a:t>ارائه بازخورد</a:t>
              </a:r>
              <a:endParaRPr lang="en-US" sz="2400">
                <a:cs typeface="B Zar" panose="00000400000000000000" pitchFamily="2" charset="-78"/>
              </a:endParaRPr>
            </a:p>
          </p:txBody>
        </p:sp>
        <p:sp>
          <p:nvSpPr>
            <p:cNvPr id="44050" name="Rectangle 185"/>
            <p:cNvSpPr>
              <a:spLocks noChangeArrowheads="1"/>
            </p:cNvSpPr>
            <p:nvPr/>
          </p:nvSpPr>
          <p:spPr bwMode="auto">
            <a:xfrm>
              <a:off x="3228981" y="5369306"/>
              <a:ext cx="21547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2400">
                  <a:cs typeface="B Zar" panose="00000400000000000000" pitchFamily="2" charset="-78"/>
                </a:rPr>
                <a:t>ارزيابي عملكرد نهايي</a:t>
              </a:r>
              <a:endParaRPr lang="en-US" sz="2400">
                <a:cs typeface="B Zar" panose="00000400000000000000" pitchFamily="2" charset="-78"/>
              </a:endParaRPr>
            </a:p>
          </p:txBody>
        </p:sp>
        <p:sp>
          <p:nvSpPr>
            <p:cNvPr id="44051" name="Rectangle 186"/>
            <p:cNvSpPr>
              <a:spLocks noChangeArrowheads="1"/>
            </p:cNvSpPr>
            <p:nvPr/>
          </p:nvSpPr>
          <p:spPr bwMode="auto">
            <a:xfrm>
              <a:off x="2234590" y="5992337"/>
              <a:ext cx="39276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2400">
                  <a:cs typeface="B Zar" panose="00000400000000000000" pitchFamily="2" charset="-78"/>
                </a:rPr>
                <a:t>تسهيل يادآوري و انتقال و تعميم يادگيري</a:t>
              </a:r>
              <a:endParaRPr lang="en-US" sz="2400">
                <a:cs typeface="B Zar" panose="00000400000000000000" pitchFamily="2" charset="-78"/>
              </a:endParaRPr>
            </a:p>
          </p:txBody>
        </p:sp>
      </p:grpSp>
    </p:spTree>
    <p:extLst>
      <p:ext uri="{BB962C8B-B14F-4D97-AF65-F5344CB8AC3E}">
        <p14:creationId xmlns:p14="http://schemas.microsoft.com/office/powerpoint/2010/main" xmlns="" val="2372923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09800" y="2216151"/>
            <a:ext cx="792480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50000"/>
              </a:lnSpc>
            </a:pPr>
            <a:r>
              <a:rPr lang="fa-IR" sz="2600">
                <a:cs typeface="B Zar" panose="00000400000000000000" pitchFamily="2" charset="-78"/>
              </a:rPr>
              <a:t>ويژگي بارز الگوي طراحي آموزشي گانيه و بريگز آن است كه هم در سطح خرد و هم در سطح كلان آموزشي مي تواند مورد استفاده قرار گيرد. چنانچه اهداف اساسي آموزش توسط نظام آموزشي در چهار محور مهارت‏هاي ذهني، شناختي، كلامي، حركتي و نگرش تعيين شده باشد، مي‏توان از اين الگو براي طراحي آموزش كمك گرفت. بررسي‏ها حاكي از آن است كه از اين الگوي طراحي آموزشي بيشتر در نظام‏هاي آموزشي بهره گرفته مي شود.</a:t>
            </a:r>
            <a:endParaRPr lang="en-US" sz="2600">
              <a:cs typeface="B Zar" panose="00000400000000000000" pitchFamily="2" charset="-78"/>
            </a:endParaRPr>
          </a:p>
        </p:txBody>
      </p:sp>
      <p:sp>
        <p:nvSpPr>
          <p:cNvPr id="5" name="Rectangle 4"/>
          <p:cNvSpPr/>
          <p:nvPr/>
        </p:nvSpPr>
        <p:spPr>
          <a:xfrm>
            <a:off x="2265225" y="758316"/>
            <a:ext cx="8305800" cy="584775"/>
          </a:xfrm>
          <a:prstGeom prst="rect">
            <a:avLst/>
          </a:prstGeom>
        </p:spPr>
        <p:txBody>
          <a:bodyPr>
            <a:spAutoFit/>
          </a:bodyPr>
          <a:lstStyle/>
          <a:p>
            <a:pPr algn="ctr" rtl="1">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نقد و بررسی الگوي طراحي آموزشي گانیه و بریگز</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Tree>
    <p:extLst>
      <p:ext uri="{BB962C8B-B14F-4D97-AF65-F5344CB8AC3E}">
        <p14:creationId xmlns:p14="http://schemas.microsoft.com/office/powerpoint/2010/main" xmlns="" val="3749279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6265" y="594439"/>
            <a:ext cx="6781800" cy="707886"/>
          </a:xfrm>
          <a:prstGeom prst="rect">
            <a:avLst/>
          </a:prstGeom>
          <a:noFill/>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الگوی طراحی آموزشی مریل</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113"/>
          <p:cNvGrpSpPr>
            <a:grpSpLocks/>
          </p:cNvGrpSpPr>
          <p:nvPr/>
        </p:nvGrpSpPr>
        <p:grpSpPr bwMode="auto">
          <a:xfrm>
            <a:off x="2919414" y="2025650"/>
            <a:ext cx="6245225" cy="4222750"/>
            <a:chOff x="842409" y="1717950"/>
            <a:chExt cx="6244619" cy="4222173"/>
          </a:xfrm>
        </p:grpSpPr>
        <p:grpSp>
          <p:nvGrpSpPr>
            <p:cNvPr id="3" name="Group 5"/>
            <p:cNvGrpSpPr>
              <a:grpSpLocks/>
            </p:cNvGrpSpPr>
            <p:nvPr/>
          </p:nvGrpSpPr>
          <p:grpSpPr bwMode="auto">
            <a:xfrm>
              <a:off x="896183" y="4348163"/>
              <a:ext cx="6176557" cy="528637"/>
              <a:chOff x="1905000" y="3877093"/>
              <a:chExt cx="5334000" cy="528637"/>
            </a:xfrm>
          </p:grpSpPr>
          <p:sp>
            <p:nvSpPr>
              <p:cNvPr id="46139" name="AutoShape 6"/>
              <p:cNvSpPr>
                <a:spLocks noChangeArrowheads="1"/>
              </p:cNvSpPr>
              <p:nvPr/>
            </p:nvSpPr>
            <p:spPr bwMode="gray">
              <a:xfrm>
                <a:off x="1905000" y="3889793"/>
                <a:ext cx="5334000" cy="512762"/>
              </a:xfrm>
              <a:prstGeom prst="roundRect">
                <a:avLst>
                  <a:gd name="adj" fmla="val 16667"/>
                </a:avLst>
              </a:prstGeom>
              <a:gradFill rotWithShape="1">
                <a:gsLst>
                  <a:gs pos="0">
                    <a:srgbClr val="80D4F2"/>
                  </a:gs>
                  <a:gs pos="100000">
                    <a:srgbClr val="B2E5F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40" name="AutoShape 7"/>
              <p:cNvSpPr>
                <a:spLocks noChangeArrowheads="1"/>
              </p:cNvSpPr>
              <p:nvPr/>
            </p:nvSpPr>
            <p:spPr bwMode="gray">
              <a:xfrm>
                <a:off x="1951038" y="4266030"/>
                <a:ext cx="5257800" cy="131762"/>
              </a:xfrm>
              <a:prstGeom prst="roundRect">
                <a:avLst>
                  <a:gd name="adj" fmla="val 50000"/>
                </a:avLst>
              </a:prstGeom>
              <a:gradFill rotWithShape="1">
                <a:gsLst>
                  <a:gs pos="0">
                    <a:srgbClr val="ADE2F5"/>
                  </a:gs>
                  <a:gs pos="100000">
                    <a:srgbClr val="D5F0F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41" name="AutoShape 8"/>
              <p:cNvSpPr>
                <a:spLocks noChangeArrowheads="1"/>
              </p:cNvSpPr>
              <p:nvPr/>
            </p:nvSpPr>
            <p:spPr bwMode="gray">
              <a:xfrm>
                <a:off x="1951038" y="3900905"/>
                <a:ext cx="5257800" cy="131762"/>
              </a:xfrm>
              <a:prstGeom prst="roundRect">
                <a:avLst>
                  <a:gd name="adj" fmla="val 50000"/>
                </a:avLst>
              </a:prstGeom>
              <a:gradFill rotWithShape="1">
                <a:gsLst>
                  <a:gs pos="0">
                    <a:srgbClr val="D5F1FB"/>
                  </a:gs>
                  <a:gs pos="100000">
                    <a:srgbClr val="80D4F2">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5" name="Group 105"/>
              <p:cNvGrpSpPr>
                <a:grpSpLocks/>
              </p:cNvGrpSpPr>
              <p:nvPr/>
            </p:nvGrpSpPr>
            <p:grpSpPr bwMode="auto">
              <a:xfrm>
                <a:off x="6345380" y="3877093"/>
                <a:ext cx="533400" cy="528637"/>
                <a:chOff x="1289" y="582"/>
                <a:chExt cx="668" cy="668"/>
              </a:xfrm>
            </p:grpSpPr>
            <p:sp>
              <p:nvSpPr>
                <p:cNvPr id="46144" name="Oval 106"/>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45" name="Oval 10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46" name="Oval 10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47" name="Oval 10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48" name="Oval 11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6143" name="Text Box 111"/>
              <p:cNvSpPr txBox="1">
                <a:spLocks noChangeArrowheads="1"/>
              </p:cNvSpPr>
              <p:nvPr/>
            </p:nvSpPr>
            <p:spPr bwMode="gray">
              <a:xfrm>
                <a:off x="6421580" y="3889793"/>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4</a:t>
                </a:r>
                <a:endParaRPr lang="en-US" sz="2400" b="1">
                  <a:solidFill>
                    <a:srgbClr val="000000"/>
                  </a:solidFill>
                  <a:cs typeface="B Zar" panose="00000400000000000000" pitchFamily="2" charset="-78"/>
                </a:endParaRPr>
              </a:p>
            </p:txBody>
          </p:sp>
        </p:grpSp>
        <p:sp>
          <p:nvSpPr>
            <p:cNvPr id="46085" name="AutoShape 118"/>
            <p:cNvSpPr>
              <a:spLocks noChangeArrowheads="1"/>
            </p:cNvSpPr>
            <p:nvPr/>
          </p:nvSpPr>
          <p:spPr bwMode="gray">
            <a:xfrm>
              <a:off x="949616" y="5256940"/>
              <a:ext cx="6137412" cy="583131"/>
            </a:xfrm>
            <a:prstGeom prst="roundRect">
              <a:avLst>
                <a:gd name="adj" fmla="val 16667"/>
              </a:avLst>
            </a:prstGeom>
            <a:gradFill rotWithShape="1">
              <a:gsLst>
                <a:gs pos="0">
                  <a:srgbClr val="8D67E1"/>
                </a:gs>
                <a:gs pos="100000">
                  <a:srgbClr val="D5C8F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086" name="AutoShape 119"/>
            <p:cNvSpPr>
              <a:spLocks noChangeArrowheads="1"/>
            </p:cNvSpPr>
            <p:nvPr/>
          </p:nvSpPr>
          <p:spPr bwMode="gray">
            <a:xfrm>
              <a:off x="1002588" y="5633178"/>
              <a:ext cx="6049735" cy="131763"/>
            </a:xfrm>
            <a:prstGeom prst="roundRect">
              <a:avLst>
                <a:gd name="adj" fmla="val 50000"/>
              </a:avLst>
            </a:prstGeom>
            <a:gradFill rotWithShape="1">
              <a:gsLst>
                <a:gs pos="0">
                  <a:srgbClr val="CFC0F2"/>
                </a:gs>
                <a:gs pos="100000">
                  <a:srgbClr val="E3DBF8"/>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087" name="AutoShape 120"/>
            <p:cNvSpPr>
              <a:spLocks noChangeArrowheads="1"/>
            </p:cNvSpPr>
            <p:nvPr/>
          </p:nvSpPr>
          <p:spPr bwMode="gray">
            <a:xfrm>
              <a:off x="1002588" y="5268053"/>
              <a:ext cx="6049735" cy="131763"/>
            </a:xfrm>
            <a:prstGeom prst="roundRect">
              <a:avLst>
                <a:gd name="adj" fmla="val 50000"/>
              </a:avLst>
            </a:prstGeom>
            <a:gradFill rotWithShape="1">
              <a:gsLst>
                <a:gs pos="0">
                  <a:srgbClr val="CBBAF1"/>
                </a:gs>
                <a:gs pos="100000">
                  <a:srgbClr val="A080E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6" name="Group 122"/>
            <p:cNvGrpSpPr>
              <a:grpSpLocks/>
            </p:cNvGrpSpPr>
            <p:nvPr/>
          </p:nvGrpSpPr>
          <p:grpSpPr bwMode="auto">
            <a:xfrm>
              <a:off x="6042370" y="5256940"/>
              <a:ext cx="613741" cy="528638"/>
              <a:chOff x="1289" y="582"/>
              <a:chExt cx="668" cy="668"/>
            </a:xfrm>
          </p:grpSpPr>
          <p:sp>
            <p:nvSpPr>
              <p:cNvPr id="46134" name="Oval 12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35" name="Oval 12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36" name="Oval 12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37" name="Oval 12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38" name="Oval 12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6089" name="Text Box 128"/>
            <p:cNvSpPr txBox="1">
              <a:spLocks noChangeArrowheads="1"/>
            </p:cNvSpPr>
            <p:nvPr/>
          </p:nvSpPr>
          <p:spPr bwMode="gray">
            <a:xfrm>
              <a:off x="6130047" y="5269640"/>
              <a:ext cx="4383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5</a:t>
              </a:r>
              <a:endParaRPr lang="en-US" sz="2400" b="1">
                <a:solidFill>
                  <a:srgbClr val="000000"/>
                </a:solidFill>
                <a:cs typeface="B Zar" panose="00000400000000000000" pitchFamily="2" charset="-78"/>
              </a:endParaRPr>
            </a:p>
          </p:txBody>
        </p:sp>
        <p:grpSp>
          <p:nvGrpSpPr>
            <p:cNvPr id="7" name="Group 7"/>
            <p:cNvGrpSpPr>
              <a:grpSpLocks/>
            </p:cNvGrpSpPr>
            <p:nvPr/>
          </p:nvGrpSpPr>
          <p:grpSpPr bwMode="auto">
            <a:xfrm>
              <a:off x="842409" y="2546484"/>
              <a:ext cx="6230331" cy="550005"/>
              <a:chOff x="1905000" y="2365062"/>
              <a:chExt cx="5334000" cy="550005"/>
            </a:xfrm>
          </p:grpSpPr>
          <p:grpSp>
            <p:nvGrpSpPr>
              <p:cNvPr id="8" name="Group 129"/>
              <p:cNvGrpSpPr>
                <a:grpSpLocks/>
              </p:cNvGrpSpPr>
              <p:nvPr/>
            </p:nvGrpSpPr>
            <p:grpSpPr bwMode="auto">
              <a:xfrm>
                <a:off x="2291590" y="2390387"/>
                <a:ext cx="515833" cy="512019"/>
                <a:chOff x="1296" y="587"/>
                <a:chExt cx="646" cy="647"/>
              </a:xfrm>
            </p:grpSpPr>
            <p:sp>
              <p:nvSpPr>
                <p:cNvPr id="46130" name="Oval 13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31"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32" name="Oval 13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33" name="Oval 13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6119" name="Text Box 135"/>
              <p:cNvSpPr txBox="1">
                <a:spLocks noChangeArrowheads="1"/>
              </p:cNvSpPr>
              <p:nvPr/>
            </p:nvSpPr>
            <p:spPr bwMode="gray">
              <a:xfrm>
                <a:off x="2362200" y="239913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0000"/>
                    </a:solidFill>
                  </a:rPr>
                  <a:t>1</a:t>
                </a:r>
              </a:p>
            </p:txBody>
          </p:sp>
          <p:sp>
            <p:nvSpPr>
              <p:cNvPr id="46120" name="AutoShape 137"/>
              <p:cNvSpPr>
                <a:spLocks noChangeArrowheads="1"/>
              </p:cNvSpPr>
              <p:nvPr/>
            </p:nvSpPr>
            <p:spPr bwMode="gray">
              <a:xfrm>
                <a:off x="1905000" y="2399130"/>
                <a:ext cx="5334000" cy="512763"/>
              </a:xfrm>
              <a:prstGeom prst="roundRect">
                <a:avLst>
                  <a:gd name="adj" fmla="val 16667"/>
                </a:avLst>
              </a:prstGeom>
              <a:gradFill rotWithShape="1">
                <a:gsLst>
                  <a:gs pos="0">
                    <a:srgbClr val="E35E23"/>
                  </a:gs>
                  <a:gs pos="100000">
                    <a:srgbClr val="F1B19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21" name="AutoShape 138"/>
              <p:cNvSpPr>
                <a:spLocks noChangeArrowheads="1"/>
              </p:cNvSpPr>
              <p:nvPr/>
            </p:nvSpPr>
            <p:spPr bwMode="gray">
              <a:xfrm>
                <a:off x="1951038" y="2775368"/>
                <a:ext cx="5257800" cy="131763"/>
              </a:xfrm>
              <a:prstGeom prst="roundRect">
                <a:avLst>
                  <a:gd name="adj" fmla="val 50000"/>
                </a:avLst>
              </a:prstGeom>
              <a:gradFill rotWithShape="1">
                <a:gsLst>
                  <a:gs pos="0">
                    <a:srgbClr val="F0AB8C"/>
                  </a:gs>
                  <a:gs pos="100000">
                    <a:srgbClr val="F7D1C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22" name="AutoShape 139"/>
              <p:cNvSpPr>
                <a:spLocks noChangeArrowheads="1"/>
              </p:cNvSpPr>
              <p:nvPr/>
            </p:nvSpPr>
            <p:spPr bwMode="gray">
              <a:xfrm>
                <a:off x="1951038" y="2410243"/>
                <a:ext cx="5257800" cy="131763"/>
              </a:xfrm>
              <a:prstGeom prst="roundRect">
                <a:avLst>
                  <a:gd name="adj" fmla="val 50000"/>
                </a:avLst>
              </a:prstGeom>
              <a:gradFill rotWithShape="1">
                <a:gsLst>
                  <a:gs pos="0">
                    <a:srgbClr val="FAD2C0"/>
                  </a:gs>
                  <a:gs pos="100000">
                    <a:srgbClr val="F17943"/>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9" name="Group 141"/>
              <p:cNvGrpSpPr>
                <a:grpSpLocks/>
              </p:cNvGrpSpPr>
              <p:nvPr/>
            </p:nvGrpSpPr>
            <p:grpSpPr bwMode="auto">
              <a:xfrm>
                <a:off x="6330186" y="2365062"/>
                <a:ext cx="546174" cy="550005"/>
                <a:chOff x="1296" y="555"/>
                <a:chExt cx="684" cy="695"/>
              </a:xfrm>
            </p:grpSpPr>
            <p:sp>
              <p:nvSpPr>
                <p:cNvPr id="46125" name="Oval 142"/>
                <p:cNvSpPr>
                  <a:spLocks noChangeArrowheads="1"/>
                </p:cNvSpPr>
                <p:nvPr/>
              </p:nvSpPr>
              <p:spPr bwMode="gray">
                <a:xfrm>
                  <a:off x="1298"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26" name="Oval 14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27" name="Oval 144"/>
                <p:cNvSpPr>
                  <a:spLocks noChangeArrowheads="1"/>
                </p:cNvSpPr>
                <p:nvPr/>
              </p:nvSpPr>
              <p:spPr bwMode="gray">
                <a:xfrm>
                  <a:off x="1349" y="555"/>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28" name="Oval 145"/>
                <p:cNvSpPr>
                  <a:spLocks noChangeArrowheads="1"/>
                </p:cNvSpPr>
                <p:nvPr/>
              </p:nvSpPr>
              <p:spPr bwMode="gray">
                <a:xfrm>
                  <a:off x="134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29" name="Oval 14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6124" name="Text Box 147"/>
              <p:cNvSpPr txBox="1">
                <a:spLocks noChangeArrowheads="1"/>
              </p:cNvSpPr>
              <p:nvPr/>
            </p:nvSpPr>
            <p:spPr bwMode="gray">
              <a:xfrm>
                <a:off x="6455617" y="239913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2</a:t>
                </a:r>
                <a:endParaRPr lang="en-US" sz="2400" b="1">
                  <a:solidFill>
                    <a:srgbClr val="000000"/>
                  </a:solidFill>
                  <a:cs typeface="B Zar" panose="00000400000000000000" pitchFamily="2" charset="-78"/>
                </a:endParaRPr>
              </a:p>
            </p:txBody>
          </p:sp>
        </p:grpSp>
        <p:grpSp>
          <p:nvGrpSpPr>
            <p:cNvPr id="10" name="Group 8"/>
            <p:cNvGrpSpPr>
              <a:grpSpLocks/>
            </p:cNvGrpSpPr>
            <p:nvPr/>
          </p:nvGrpSpPr>
          <p:grpSpPr bwMode="auto">
            <a:xfrm>
              <a:off x="842409" y="1717950"/>
              <a:ext cx="6230331" cy="528638"/>
              <a:chOff x="1905000" y="1523980"/>
              <a:chExt cx="5334000" cy="528638"/>
            </a:xfrm>
          </p:grpSpPr>
          <p:sp>
            <p:nvSpPr>
              <p:cNvPr id="46108" name="AutoShape 113"/>
              <p:cNvSpPr>
                <a:spLocks noChangeArrowheads="1"/>
              </p:cNvSpPr>
              <p:nvPr/>
            </p:nvSpPr>
            <p:spPr bwMode="gray">
              <a:xfrm>
                <a:off x="1905000" y="1536680"/>
                <a:ext cx="5334000" cy="512763"/>
              </a:xfrm>
              <a:prstGeom prst="roundRect">
                <a:avLst>
                  <a:gd name="adj" fmla="val 16667"/>
                </a:avLst>
              </a:prstGeom>
              <a:gradFill rotWithShape="1">
                <a:gsLst>
                  <a:gs pos="0">
                    <a:srgbClr val="F2DE78"/>
                  </a:gs>
                  <a:gs pos="100000">
                    <a:srgbClr val="FAF2C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09" name="AutoShape 114"/>
              <p:cNvSpPr>
                <a:spLocks noChangeArrowheads="1"/>
              </p:cNvSpPr>
              <p:nvPr/>
            </p:nvSpPr>
            <p:spPr bwMode="gray">
              <a:xfrm>
                <a:off x="1951038" y="1912918"/>
                <a:ext cx="5257800" cy="131763"/>
              </a:xfrm>
              <a:prstGeom prst="roundRect">
                <a:avLst>
                  <a:gd name="adj" fmla="val 50000"/>
                </a:avLst>
              </a:prstGeom>
              <a:gradFill rotWithShape="1">
                <a:gsLst>
                  <a:gs pos="0">
                    <a:srgbClr val="F8F6B4"/>
                  </a:gs>
                  <a:gs pos="100000">
                    <a:srgbClr val="FDFDEA"/>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10" name="AutoShape 115"/>
              <p:cNvSpPr>
                <a:spLocks noChangeArrowheads="1"/>
              </p:cNvSpPr>
              <p:nvPr/>
            </p:nvSpPr>
            <p:spPr bwMode="gray">
              <a:xfrm>
                <a:off x="1951038" y="1547793"/>
                <a:ext cx="5257800" cy="131763"/>
              </a:xfrm>
              <a:prstGeom prst="roundRect">
                <a:avLst>
                  <a:gd name="adj" fmla="val 50000"/>
                </a:avLst>
              </a:prstGeom>
              <a:gradFill rotWithShape="1">
                <a:gsLst>
                  <a:gs pos="0">
                    <a:srgbClr val="FAFADE"/>
                  </a:gs>
                  <a:gs pos="100000">
                    <a:srgbClr val="EDED8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1" name="Group 152"/>
              <p:cNvGrpSpPr>
                <a:grpSpLocks/>
              </p:cNvGrpSpPr>
              <p:nvPr/>
            </p:nvGrpSpPr>
            <p:grpSpPr bwMode="auto">
              <a:xfrm>
                <a:off x="6324600" y="1523980"/>
                <a:ext cx="533400" cy="528638"/>
                <a:chOff x="1289" y="582"/>
                <a:chExt cx="668" cy="668"/>
              </a:xfrm>
            </p:grpSpPr>
            <p:sp>
              <p:nvSpPr>
                <p:cNvPr id="46113" name="Oval 153"/>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14" name="Oval 15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15"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16" name="Oval 15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17" name="Oval 15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6112" name="Text Box 158"/>
              <p:cNvSpPr txBox="1">
                <a:spLocks noChangeArrowheads="1"/>
              </p:cNvSpPr>
              <p:nvPr/>
            </p:nvSpPr>
            <p:spPr bwMode="gray">
              <a:xfrm>
                <a:off x="6400800" y="153668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1</a:t>
                </a:r>
                <a:endParaRPr lang="en-US" sz="2400" b="1">
                  <a:solidFill>
                    <a:srgbClr val="000000"/>
                  </a:solidFill>
                  <a:cs typeface="B Zar" panose="00000400000000000000" pitchFamily="2" charset="-78"/>
                </a:endParaRPr>
              </a:p>
            </p:txBody>
          </p:sp>
        </p:grpSp>
        <p:grpSp>
          <p:nvGrpSpPr>
            <p:cNvPr id="12" name="Group 9"/>
            <p:cNvGrpSpPr>
              <a:grpSpLocks/>
            </p:cNvGrpSpPr>
            <p:nvPr/>
          </p:nvGrpSpPr>
          <p:grpSpPr bwMode="auto">
            <a:xfrm>
              <a:off x="896183" y="3453240"/>
              <a:ext cx="6190845" cy="528638"/>
              <a:chOff x="1919288" y="3148430"/>
              <a:chExt cx="5334000" cy="528638"/>
            </a:xfrm>
          </p:grpSpPr>
          <p:sp>
            <p:nvSpPr>
              <p:cNvPr id="46098" name="AutoShape 94"/>
              <p:cNvSpPr>
                <a:spLocks noChangeArrowheads="1"/>
              </p:cNvSpPr>
              <p:nvPr/>
            </p:nvSpPr>
            <p:spPr bwMode="gray">
              <a:xfrm>
                <a:off x="1919288" y="3148430"/>
                <a:ext cx="5334000" cy="512763"/>
              </a:xfrm>
              <a:prstGeom prst="roundRect">
                <a:avLst>
                  <a:gd name="adj" fmla="val 16667"/>
                </a:avLst>
              </a:prstGeom>
              <a:gradFill rotWithShape="1">
                <a:gsLst>
                  <a:gs pos="0">
                    <a:srgbClr val="48BE67"/>
                  </a:gs>
                  <a:gs pos="100000">
                    <a:srgbClr val="BCE7C8"/>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099" name="AutoShape 95"/>
              <p:cNvSpPr>
                <a:spLocks noChangeArrowheads="1"/>
              </p:cNvSpPr>
              <p:nvPr/>
            </p:nvSpPr>
            <p:spPr bwMode="gray">
              <a:xfrm>
                <a:off x="1965326" y="3524668"/>
                <a:ext cx="5257800" cy="13176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00" name="AutoShape 96"/>
              <p:cNvSpPr>
                <a:spLocks noChangeArrowheads="1"/>
              </p:cNvSpPr>
              <p:nvPr/>
            </p:nvSpPr>
            <p:spPr bwMode="gray">
              <a:xfrm>
                <a:off x="1965326" y="3159543"/>
                <a:ext cx="5257800" cy="13176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3" name="Group 98"/>
              <p:cNvGrpSpPr>
                <a:grpSpLocks/>
              </p:cNvGrpSpPr>
              <p:nvPr/>
            </p:nvGrpSpPr>
            <p:grpSpPr bwMode="auto">
              <a:xfrm>
                <a:off x="6324600" y="3148430"/>
                <a:ext cx="533400" cy="528638"/>
                <a:chOff x="1289" y="582"/>
                <a:chExt cx="668" cy="668"/>
              </a:xfrm>
            </p:grpSpPr>
            <p:sp>
              <p:nvSpPr>
                <p:cNvPr id="46103" name="Oval 99"/>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04" name="Oval 10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05"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06" name="Oval 10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6107" name="Oval 10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46102" name="Text Box 104"/>
              <p:cNvSpPr txBox="1">
                <a:spLocks noChangeArrowheads="1"/>
              </p:cNvSpPr>
              <p:nvPr/>
            </p:nvSpPr>
            <p:spPr bwMode="gray">
              <a:xfrm>
                <a:off x="6400800" y="316113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b="1">
                    <a:solidFill>
                      <a:srgbClr val="000000"/>
                    </a:solidFill>
                    <a:cs typeface="B Zar" panose="00000400000000000000" pitchFamily="2" charset="-78"/>
                  </a:rPr>
                  <a:t>3</a:t>
                </a:r>
                <a:endParaRPr lang="en-US" sz="2400" b="1">
                  <a:solidFill>
                    <a:srgbClr val="000000"/>
                  </a:solidFill>
                  <a:cs typeface="B Zar" panose="00000400000000000000" pitchFamily="2" charset="-78"/>
                </a:endParaRPr>
              </a:p>
            </p:txBody>
          </p:sp>
        </p:grpSp>
        <p:sp>
          <p:nvSpPr>
            <p:cNvPr id="46093" name="Rectangle 13"/>
            <p:cNvSpPr>
              <a:spLocks noChangeArrowheads="1"/>
            </p:cNvSpPr>
            <p:nvPr/>
          </p:nvSpPr>
          <p:spPr bwMode="auto">
            <a:xfrm>
              <a:off x="2347010" y="1896662"/>
              <a:ext cx="3437270"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500">
                  <a:cs typeface="B Zar" panose="00000400000000000000" pitchFamily="2" charset="-78"/>
                </a:rPr>
                <a:t>تعیین ویژگی های یادگیرندگان</a:t>
              </a:r>
              <a:endParaRPr lang="en-US" sz="2500">
                <a:cs typeface="B Zar" panose="00000400000000000000" pitchFamily="2" charset="-78"/>
              </a:endParaRPr>
            </a:p>
          </p:txBody>
        </p:sp>
        <p:sp>
          <p:nvSpPr>
            <p:cNvPr id="46094" name="Rectangle 14"/>
            <p:cNvSpPr>
              <a:spLocks noChangeArrowheads="1"/>
            </p:cNvSpPr>
            <p:nvPr/>
          </p:nvSpPr>
          <p:spPr bwMode="auto">
            <a:xfrm>
              <a:off x="842409" y="2676510"/>
              <a:ext cx="52998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a:cs typeface="B Zar" panose="00000400000000000000" pitchFamily="2" charset="-78"/>
                </a:rPr>
                <a:t>تعيين نوع عملكردي كه پس از پايان آموزش از يادگيرندگان انتظار مي رود </a:t>
              </a:r>
              <a:endParaRPr lang="en-US">
                <a:cs typeface="B Zar" panose="00000400000000000000" pitchFamily="2" charset="-78"/>
              </a:endParaRPr>
            </a:p>
          </p:txBody>
        </p:sp>
        <p:sp>
          <p:nvSpPr>
            <p:cNvPr id="46095" name="Rectangle 15"/>
            <p:cNvSpPr>
              <a:spLocks noChangeArrowheads="1"/>
            </p:cNvSpPr>
            <p:nvPr/>
          </p:nvSpPr>
          <p:spPr bwMode="auto">
            <a:xfrm>
              <a:off x="2776740" y="3492407"/>
              <a:ext cx="242726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800">
                  <a:cs typeface="B Zar" panose="00000400000000000000" pitchFamily="2" charset="-78"/>
                </a:rPr>
                <a:t>تعيين انواع ارائه اوليه </a:t>
              </a:r>
              <a:endParaRPr lang="en-US" sz="2800">
                <a:cs typeface="B Zar" panose="00000400000000000000" pitchFamily="2" charset="-78"/>
              </a:endParaRPr>
            </a:p>
          </p:txBody>
        </p:sp>
        <p:sp>
          <p:nvSpPr>
            <p:cNvPr id="46096" name="Rectangle 16"/>
            <p:cNvSpPr>
              <a:spLocks noChangeArrowheads="1"/>
            </p:cNvSpPr>
            <p:nvPr/>
          </p:nvSpPr>
          <p:spPr bwMode="auto">
            <a:xfrm>
              <a:off x="2805988" y="4338879"/>
              <a:ext cx="24657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800">
                  <a:cs typeface="B Zar" panose="00000400000000000000" pitchFamily="2" charset="-78"/>
                </a:rPr>
                <a:t>تعيين انواع ارائه ثانويه</a:t>
              </a:r>
              <a:endParaRPr lang="en-US" sz="2800">
                <a:cs typeface="B Zar" panose="00000400000000000000" pitchFamily="2" charset="-78"/>
              </a:endParaRPr>
            </a:p>
          </p:txBody>
        </p:sp>
        <p:sp>
          <p:nvSpPr>
            <p:cNvPr id="46097" name="Rectangle 17"/>
            <p:cNvSpPr>
              <a:spLocks noChangeArrowheads="1"/>
            </p:cNvSpPr>
            <p:nvPr/>
          </p:nvSpPr>
          <p:spPr bwMode="auto">
            <a:xfrm>
              <a:off x="921601" y="5263015"/>
              <a:ext cx="5173212"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900">
                  <a:cs typeface="B Zar" panose="00000400000000000000" pitchFamily="2" charset="-78"/>
                </a:rPr>
                <a:t>رعايت چهار اصل تفكيك، تنوع، همتاسازي و سطح دشواري در كليه </a:t>
              </a:r>
            </a:p>
            <a:p>
              <a:pPr algn="ctr" eaLnBrk="1" hangingPunct="1"/>
              <a:r>
                <a:rPr lang="fa-IR" sz="1900">
                  <a:cs typeface="B Zar" panose="00000400000000000000" pitchFamily="2" charset="-78"/>
                </a:rPr>
                <a:t>فعاليت هاي آموزشي</a:t>
              </a:r>
              <a:endParaRPr lang="en-US" sz="1900">
                <a:cs typeface="B Zar" panose="00000400000000000000" pitchFamily="2" charset="-78"/>
              </a:endParaRPr>
            </a:p>
          </p:txBody>
        </p:sp>
      </p:grpSp>
    </p:spTree>
    <p:extLst>
      <p:ext uri="{BB962C8B-B14F-4D97-AF65-F5344CB8AC3E}">
        <p14:creationId xmlns:p14="http://schemas.microsoft.com/office/powerpoint/2010/main" xmlns="" val="4118344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965" y="730606"/>
            <a:ext cx="8305800" cy="584775"/>
          </a:xfrm>
          <a:prstGeom prst="rect">
            <a:avLst/>
          </a:prstGeom>
        </p:spPr>
        <p:txBody>
          <a:bodyPr>
            <a:spAutoFit/>
          </a:bodyPr>
          <a:lstStyle/>
          <a:p>
            <a:pPr algn="ctr" rtl="1">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نقد و بررسی الگوي طراحي آموزشي مریل</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5" name="Rectangle 4"/>
          <p:cNvSpPr>
            <a:spLocks noChangeArrowheads="1"/>
          </p:cNvSpPr>
          <p:nvPr/>
        </p:nvSpPr>
        <p:spPr bwMode="auto">
          <a:xfrm>
            <a:off x="2001838" y="2051050"/>
            <a:ext cx="8153400"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50000"/>
              </a:lnSpc>
            </a:pPr>
            <a:r>
              <a:rPr lang="fa-IR" sz="2400">
                <a:cs typeface="B Zar" panose="00000400000000000000" pitchFamily="2" charset="-78"/>
              </a:rPr>
              <a:t>الگوي طراحي آموزشي مريل نيز براساس عملكرد طراحي شده است، اما وي سطوح سه گانه اي را براي عملكرد ( يادآوري، كاربرد و كشف) معرفي مي كند. ويژگي بارز اين الگو آن است كه يك الگوي طراحي آموزشي در سطح خرد است. همچنين از اين الگوي طراحي آموزشي مي توان بيشتر در آموزش مفاهیم علوم و رياضي استفاده كرد.  بررسي ها حاكي از آن است كه اين الگو كاربرد گسترده تري در آموزش رياضي، فيزيك، شيمي و نظاير آن دارد. اين الگو از جمله الگوهاي طراحي آموزشي در سطح خرد است كه الگوي مفيد ی به نظر مي رسد.</a:t>
            </a:r>
            <a:endParaRPr lang="en-US" sz="2400">
              <a:cs typeface="B Zar" panose="00000400000000000000" pitchFamily="2" charset="-78"/>
            </a:endParaRPr>
          </a:p>
        </p:txBody>
      </p:sp>
    </p:spTree>
    <p:extLst>
      <p:ext uri="{BB962C8B-B14F-4D97-AF65-F5344CB8AC3E}">
        <p14:creationId xmlns:p14="http://schemas.microsoft.com/office/powerpoint/2010/main" xmlns="" val="716742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2880" y="788410"/>
            <a:ext cx="8229600" cy="492443"/>
          </a:xfrm>
          <a:prstGeom prst="rect">
            <a:avLst/>
          </a:prstGeom>
          <a:noFill/>
        </p:spPr>
        <p:txBody>
          <a:bodyPr>
            <a:spAutoFit/>
          </a:bodyPr>
          <a:lstStyle/>
          <a:p>
            <a:pPr algn="ctr" rtl="1">
              <a:defRPr/>
            </a:pPr>
            <a:r>
              <a:rPr lang="fa-IR" sz="26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تقسیم بندی موضوعات آموزشی در الگوی طراحی آموزشی رایگلوث</a:t>
            </a:r>
            <a:endParaRPr lang="en-US" sz="26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nvGrpSpPr>
          <p:cNvPr id="2" name="Group 5"/>
          <p:cNvGrpSpPr>
            <a:grpSpLocks/>
          </p:cNvGrpSpPr>
          <p:nvPr/>
        </p:nvGrpSpPr>
        <p:grpSpPr bwMode="auto">
          <a:xfrm>
            <a:off x="6553201" y="2695576"/>
            <a:ext cx="2613025" cy="2257425"/>
            <a:chOff x="2057" y="862"/>
            <a:chExt cx="1549" cy="1351"/>
          </a:xfrm>
        </p:grpSpPr>
        <p:sp>
          <p:nvSpPr>
            <p:cNvPr id="48138" name="AutoShape 6"/>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8139" name="AutoShape 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9" name="AutoShape 8"/>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p:spPr>
          <p:txBody>
            <a:bodyPr wrap="none" anchor="ctr"/>
            <a:lstStyle/>
            <a:p>
              <a:pPr algn="ctr" rtl="1">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موضوعات نظری</a:t>
              </a:r>
              <a:endParaRPr lang="en-US"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grpSp>
        <p:nvGrpSpPr>
          <p:cNvPr id="3" name="Group 14"/>
          <p:cNvGrpSpPr>
            <a:grpSpLocks/>
          </p:cNvGrpSpPr>
          <p:nvPr/>
        </p:nvGrpSpPr>
        <p:grpSpPr bwMode="auto">
          <a:xfrm>
            <a:off x="3432175" y="2705101"/>
            <a:ext cx="2547938" cy="2289175"/>
            <a:chOff x="1907821" y="2705035"/>
            <a:chExt cx="2547545" cy="2289529"/>
          </a:xfrm>
        </p:grpSpPr>
        <p:grpSp>
          <p:nvGrpSpPr>
            <p:cNvPr id="5" name="Group 9"/>
            <p:cNvGrpSpPr>
              <a:grpSpLocks/>
            </p:cNvGrpSpPr>
            <p:nvPr/>
          </p:nvGrpSpPr>
          <p:grpSpPr bwMode="auto">
            <a:xfrm>
              <a:off x="1907821" y="2705035"/>
              <a:ext cx="2547545" cy="2289529"/>
              <a:chOff x="1110" y="2656"/>
              <a:chExt cx="1549" cy="1351"/>
            </a:xfrm>
          </p:grpSpPr>
          <p:sp>
            <p:nvSpPr>
              <p:cNvPr id="48135" name="AutoShape 10"/>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8136" name="AutoShape 11"/>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48137" name="AutoShape 12"/>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14" name="Rectangle 13"/>
            <p:cNvSpPr/>
            <p:nvPr/>
          </p:nvSpPr>
          <p:spPr>
            <a:xfrm>
              <a:off x="2051722" y="3543890"/>
              <a:ext cx="2228495" cy="523220"/>
            </a:xfrm>
            <a:prstGeom prst="rect">
              <a:avLst/>
            </a:prstGeom>
          </p:spPr>
          <p:txBody>
            <a:bodyPr wrap="none">
              <a:spAutoFit/>
            </a:bodyPr>
            <a:lstStyle/>
            <a:p>
              <a:pPr algn="ctr" rtl="1">
                <a:defRPr/>
              </a:pPr>
              <a:r>
                <a:rPr lang="fa-IR"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موضوعات عملی</a:t>
              </a:r>
              <a:endParaRPr lang="en-US" sz="28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grpSp>
    </p:spTree>
    <p:extLst>
      <p:ext uri="{BB962C8B-B14F-4D97-AF65-F5344CB8AC3E}">
        <p14:creationId xmlns:p14="http://schemas.microsoft.com/office/powerpoint/2010/main" xmlns="" val="3289235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nodeType="afterGroup">
                            <p:stCondLst>
                              <p:cond delay="2500"/>
                            </p:stCondLst>
                            <p:childTnLst>
                              <p:par>
                                <p:cTn id="15" presetID="21"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60"/>
          <p:cNvGrpSpPr>
            <a:grpSpLocks/>
          </p:cNvGrpSpPr>
          <p:nvPr/>
        </p:nvGrpSpPr>
        <p:grpSpPr bwMode="auto">
          <a:xfrm>
            <a:off x="2743200" y="1092201"/>
            <a:ext cx="7646988" cy="5777191"/>
            <a:chOff x="1219200" y="775850"/>
            <a:chExt cx="7647714" cy="6008072"/>
          </a:xfrm>
        </p:grpSpPr>
        <p:grpSp>
          <p:nvGrpSpPr>
            <p:cNvPr id="3" name="Group 2059"/>
            <p:cNvGrpSpPr>
              <a:grpSpLocks/>
            </p:cNvGrpSpPr>
            <p:nvPr/>
          </p:nvGrpSpPr>
          <p:grpSpPr bwMode="auto">
            <a:xfrm>
              <a:off x="1219200" y="775850"/>
              <a:ext cx="7647714" cy="6008072"/>
              <a:chOff x="2050455" y="775850"/>
              <a:chExt cx="7647714" cy="6008072"/>
            </a:xfrm>
          </p:grpSpPr>
          <p:sp>
            <p:nvSpPr>
              <p:cNvPr id="5" name="Rectangle 5"/>
              <p:cNvSpPr>
                <a:spLocks noChangeArrowheads="1"/>
              </p:cNvSpPr>
              <p:nvPr/>
            </p:nvSpPr>
            <p:spPr bwMode="auto">
              <a:xfrm>
                <a:off x="2819400" y="775850"/>
                <a:ext cx="2379662" cy="1828800"/>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a:lstStyle/>
              <a:p>
                <a:pPr algn="ctr">
                  <a:lnSpc>
                    <a:spcPct val="114000"/>
                  </a:lnSpc>
                  <a:defRPr/>
                </a:pPr>
                <a:r>
                  <a:rPr lang="fa-IR" sz="1400" b="1" dirty="0">
                    <a:solidFill>
                      <a:schemeClr val="tx1"/>
                    </a:solidFill>
                    <a:latin typeface="Calibri" pitchFamily="34" charset="0"/>
                    <a:ea typeface="Arial" pitchFamily="34" charset="0"/>
                    <a:cs typeface="B Zar" pitchFamily="2" charset="-78"/>
                  </a:rPr>
                  <a:t>ارائه چشم انداز شامل</a:t>
                </a:r>
                <a:r>
                  <a:rPr lang="en-US" sz="1400" b="1" dirty="0">
                    <a:solidFill>
                      <a:schemeClr val="tx1"/>
                    </a:solidFill>
                    <a:latin typeface="Calibri" pitchFamily="34" charset="0"/>
                    <a:ea typeface="Arial" pitchFamily="34" charset="0"/>
                    <a:cs typeface="B Zar" pitchFamily="2" charset="-78"/>
                  </a:rPr>
                  <a:t>:</a:t>
                </a:r>
              </a:p>
              <a:p>
                <a:pPr>
                  <a:lnSpc>
                    <a:spcPct val="114000"/>
                  </a:lnSpc>
                  <a:defRPr/>
                </a:pPr>
                <a:r>
                  <a:rPr lang="fa-IR" sz="1400" dirty="0">
                    <a:solidFill>
                      <a:schemeClr val="tx1"/>
                    </a:solidFill>
                    <a:latin typeface="Calibri" pitchFamily="34" charset="0"/>
                    <a:ea typeface="Arial" pitchFamily="34" charset="0"/>
                    <a:cs typeface="B Zar" pitchFamily="2" charset="-78"/>
                  </a:rPr>
                  <a:t>عنصر بر انگیزاننده</a:t>
                </a:r>
                <a:endParaRPr lang="en-US" sz="1400" dirty="0">
                  <a:solidFill>
                    <a:schemeClr val="tx1"/>
                  </a:solidFill>
                  <a:latin typeface="Calibri" pitchFamily="34" charset="0"/>
                  <a:ea typeface="Arial" pitchFamily="34" charset="0"/>
                  <a:cs typeface="B Zar" pitchFamily="2" charset="-78"/>
                </a:endParaRPr>
              </a:p>
              <a:p>
                <a:pPr>
                  <a:lnSpc>
                    <a:spcPct val="114000"/>
                  </a:lnSpc>
                  <a:defRPr/>
                </a:pPr>
                <a:r>
                  <a:rPr lang="fa-IR" sz="1400" dirty="0">
                    <a:solidFill>
                      <a:schemeClr val="tx1"/>
                    </a:solidFill>
                    <a:latin typeface="Calibri" pitchFamily="34" charset="0"/>
                    <a:ea typeface="Arial" pitchFamily="34" charset="0"/>
                    <a:cs typeface="B Zar" pitchFamily="2" charset="-78"/>
                  </a:rPr>
                  <a:t>تمثیل</a:t>
                </a:r>
                <a:endParaRPr lang="en-US" sz="1400" dirty="0">
                  <a:solidFill>
                    <a:schemeClr val="tx1"/>
                  </a:solidFill>
                  <a:latin typeface="Calibri" pitchFamily="34" charset="0"/>
                  <a:ea typeface="Arial" pitchFamily="34" charset="0"/>
                  <a:cs typeface="B Zar" pitchFamily="2" charset="-78"/>
                </a:endParaRPr>
              </a:p>
              <a:p>
                <a:pPr>
                  <a:lnSpc>
                    <a:spcPct val="114000"/>
                  </a:lnSpc>
                  <a:defRPr/>
                </a:pPr>
                <a:r>
                  <a:rPr lang="fa-IR" sz="1400" dirty="0">
                    <a:solidFill>
                      <a:schemeClr val="tx1"/>
                    </a:solidFill>
                    <a:latin typeface="Calibri" pitchFamily="34" charset="0"/>
                    <a:ea typeface="Arial" pitchFamily="34" charset="0"/>
                    <a:cs typeface="B Zar" pitchFamily="2" charset="-78"/>
                  </a:rPr>
                  <a:t>پیش نیازهای یادگیری</a:t>
                </a:r>
                <a:endParaRPr lang="en-US" sz="1400" dirty="0">
                  <a:solidFill>
                    <a:schemeClr val="tx1"/>
                  </a:solidFill>
                  <a:latin typeface="Calibri" pitchFamily="34" charset="0"/>
                  <a:ea typeface="Arial" pitchFamily="34" charset="0"/>
                  <a:cs typeface="B Zar" pitchFamily="2" charset="-78"/>
                </a:endParaRPr>
              </a:p>
              <a:p>
                <a:pPr>
                  <a:lnSpc>
                    <a:spcPct val="114000"/>
                  </a:lnSpc>
                  <a:defRPr/>
                </a:pPr>
                <a:r>
                  <a:rPr lang="fa-IR" sz="1400" dirty="0">
                    <a:solidFill>
                      <a:schemeClr val="tx1"/>
                    </a:solidFill>
                    <a:latin typeface="Calibri" pitchFamily="34" charset="0"/>
                    <a:ea typeface="Arial" pitchFamily="34" charset="0"/>
                    <a:cs typeface="B Zar" pitchFamily="2" charset="-78"/>
                  </a:rPr>
                  <a:t>ارائه محتوای اصلی (با توجه به نوع آن)</a:t>
                </a:r>
              </a:p>
              <a:p>
                <a:pPr>
                  <a:lnSpc>
                    <a:spcPct val="114000"/>
                  </a:lnSpc>
                  <a:defRPr/>
                </a:pPr>
                <a:r>
                  <a:rPr lang="fa-IR" sz="1400" dirty="0">
                    <a:solidFill>
                      <a:schemeClr val="tx1"/>
                    </a:solidFill>
                    <a:latin typeface="Calibri" pitchFamily="34" charset="0"/>
                    <a:ea typeface="Arial" pitchFamily="34" charset="0"/>
                    <a:cs typeface="B Zar" pitchFamily="2" charset="-78"/>
                  </a:rPr>
                  <a:t>سایر موارد محتوا</a:t>
                </a:r>
                <a:endParaRPr lang="en-US" sz="1400" dirty="0">
                  <a:solidFill>
                    <a:schemeClr val="tx1"/>
                  </a:solidFill>
                  <a:latin typeface="Calibri" pitchFamily="34" charset="0"/>
                  <a:ea typeface="Arial" pitchFamily="34" charset="0"/>
                  <a:cs typeface="B Zar" pitchFamily="2" charset="-78"/>
                </a:endParaRPr>
              </a:p>
              <a:p>
                <a:pPr>
                  <a:lnSpc>
                    <a:spcPct val="114000"/>
                  </a:lnSpc>
                  <a:defRPr/>
                </a:pPr>
                <a:r>
                  <a:rPr lang="fa-IR" sz="1400" dirty="0">
                    <a:solidFill>
                      <a:schemeClr val="tx1"/>
                    </a:solidFill>
                    <a:latin typeface="Calibri" pitchFamily="34" charset="0"/>
                    <a:ea typeface="Arial" pitchFamily="34" charset="0"/>
                    <a:cs typeface="B Zar" pitchFamily="2" charset="-78"/>
                  </a:rPr>
                  <a:t>جمعبندی و ترکیب</a:t>
                </a:r>
                <a:endParaRPr lang="en-US" sz="1400" dirty="0">
                  <a:solidFill>
                    <a:schemeClr val="tx1"/>
                  </a:solidFill>
                  <a:cs typeface="B Zar" pitchFamily="2" charset="-78"/>
                </a:endParaRPr>
              </a:p>
            </p:txBody>
          </p:sp>
          <p:sp>
            <p:nvSpPr>
              <p:cNvPr id="6" name="Rectangle 6"/>
              <p:cNvSpPr>
                <a:spLocks noChangeArrowheads="1"/>
              </p:cNvSpPr>
              <p:nvPr/>
            </p:nvSpPr>
            <p:spPr bwMode="auto">
              <a:xfrm>
                <a:off x="2050455" y="3113795"/>
                <a:ext cx="2057400" cy="685800"/>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lnSpc>
                    <a:spcPct val="114000"/>
                  </a:lnSpc>
                  <a:defRPr/>
                </a:pPr>
                <a:r>
                  <a:rPr lang="fa-IR" sz="1600" dirty="0">
                    <a:solidFill>
                      <a:schemeClr val="tx1"/>
                    </a:solidFill>
                    <a:latin typeface="Calibri" pitchFamily="34" charset="0"/>
                    <a:ea typeface="Arial" pitchFamily="34" charset="0"/>
                    <a:cs typeface="B Zar" pitchFamily="2" charset="-78"/>
                  </a:rPr>
                  <a:t>ارائه شرح و بسط برای موضوعات دیگر با همان اجزاء</a:t>
                </a:r>
                <a:endParaRPr lang="en-US" sz="1600" dirty="0">
                  <a:solidFill>
                    <a:schemeClr val="tx1"/>
                  </a:solidFill>
                  <a:latin typeface="Calibri" pitchFamily="34" charset="0"/>
                  <a:ea typeface="Arial" pitchFamily="34" charset="0"/>
                  <a:cs typeface="B Zar" pitchFamily="2" charset="-78"/>
                </a:endParaRPr>
              </a:p>
            </p:txBody>
          </p:sp>
          <p:sp>
            <p:nvSpPr>
              <p:cNvPr id="9" name="Rectangle 6"/>
              <p:cNvSpPr>
                <a:spLocks noChangeArrowheads="1"/>
              </p:cNvSpPr>
              <p:nvPr/>
            </p:nvSpPr>
            <p:spPr bwMode="auto">
              <a:xfrm>
                <a:off x="4412655" y="3106867"/>
                <a:ext cx="1828800" cy="685800"/>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lnSpc>
                    <a:spcPct val="114000"/>
                  </a:lnSpc>
                  <a:defRPr/>
                </a:pPr>
                <a:r>
                  <a:rPr lang="fa-IR" sz="1600" dirty="0">
                    <a:solidFill>
                      <a:schemeClr val="tx1"/>
                    </a:solidFill>
                    <a:latin typeface="Calibri" pitchFamily="34" charset="0"/>
                    <a:ea typeface="Arial" pitchFamily="34" charset="0"/>
                    <a:cs typeface="B Zar" pitchFamily="2" charset="-78"/>
                  </a:rPr>
                  <a:t>جمعبندی کلی و توضیح چشم انداز</a:t>
                </a:r>
                <a:endParaRPr lang="en-US" sz="1600" dirty="0">
                  <a:solidFill>
                    <a:schemeClr val="tx1"/>
                  </a:solidFill>
                  <a:latin typeface="Calibri" pitchFamily="34" charset="0"/>
                  <a:ea typeface="Arial" pitchFamily="34" charset="0"/>
                  <a:cs typeface="B Zar" pitchFamily="2" charset="-78"/>
                </a:endParaRPr>
              </a:p>
            </p:txBody>
          </p:sp>
          <p:sp>
            <p:nvSpPr>
              <p:cNvPr id="10" name="Rectangle 6"/>
              <p:cNvSpPr>
                <a:spLocks noChangeArrowheads="1"/>
              </p:cNvSpPr>
              <p:nvPr/>
            </p:nvSpPr>
            <p:spPr bwMode="auto">
              <a:xfrm>
                <a:off x="6615525" y="3113795"/>
                <a:ext cx="1828800" cy="685800"/>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a:lnSpc>
                    <a:spcPct val="114000"/>
                  </a:lnSpc>
                  <a:defRPr/>
                </a:pPr>
                <a:r>
                  <a:rPr lang="fa-IR" sz="1600" dirty="0">
                    <a:solidFill>
                      <a:schemeClr val="tx1"/>
                    </a:solidFill>
                    <a:latin typeface="Calibri" pitchFamily="34" charset="0"/>
                    <a:ea typeface="Arial" pitchFamily="34" charset="0"/>
                    <a:cs typeface="B Zar" pitchFamily="2" charset="-78"/>
                  </a:rPr>
                  <a:t>اولین سطح شرح و بسط شبیه چشم انداز</a:t>
                </a:r>
                <a:endParaRPr lang="en-US" sz="1600" dirty="0">
                  <a:solidFill>
                    <a:schemeClr val="tx1"/>
                  </a:solidFill>
                  <a:latin typeface="Calibri" pitchFamily="34" charset="0"/>
                  <a:ea typeface="Arial" pitchFamily="34" charset="0"/>
                  <a:cs typeface="B Zar" pitchFamily="2" charset="-78"/>
                </a:endParaRPr>
              </a:p>
            </p:txBody>
          </p:sp>
          <p:cxnSp>
            <p:nvCxnSpPr>
              <p:cNvPr id="8" name="Straight Arrow Connector 7"/>
              <p:cNvCxnSpPr/>
              <p:nvPr/>
            </p:nvCxnSpPr>
            <p:spPr>
              <a:xfrm flipH="1" flipV="1">
                <a:off x="6227565" y="3485048"/>
                <a:ext cx="387387" cy="66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7852" y="2605095"/>
                <a:ext cx="3048289" cy="534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27366" y="3800378"/>
                <a:ext cx="0" cy="3912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079253" y="4191652"/>
                <a:ext cx="2248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079253" y="3800378"/>
                <a:ext cx="0" cy="3912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5"/>
              <p:cNvSpPr>
                <a:spLocks noChangeArrowheads="1"/>
              </p:cNvSpPr>
              <p:nvPr/>
            </p:nvSpPr>
            <p:spPr bwMode="auto">
              <a:xfrm>
                <a:off x="6442355" y="4641265"/>
                <a:ext cx="1693862" cy="1219200"/>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a:lstStyle/>
              <a:p>
                <a:pPr algn="ctr">
                  <a:lnSpc>
                    <a:spcPct val="114000"/>
                  </a:lnSpc>
                  <a:defRPr/>
                </a:pPr>
                <a:r>
                  <a:rPr lang="fa-IR" sz="1600" dirty="0">
                    <a:solidFill>
                      <a:schemeClr val="tx1"/>
                    </a:solidFill>
                    <a:latin typeface="Calibri" pitchFamily="34" charset="0"/>
                    <a:ea typeface="Arial" pitchFamily="34" charset="0"/>
                    <a:cs typeface="B Zar" pitchFamily="2" charset="-78"/>
                  </a:rPr>
                  <a:t>دومین سطح از شرح و بسط مبتنی بر شرح وبسط کامل مرحله اول با همان اجزاء</a:t>
                </a:r>
                <a:endParaRPr lang="en-US" sz="1600" dirty="0">
                  <a:solidFill>
                    <a:schemeClr val="tx1"/>
                  </a:solidFill>
                  <a:latin typeface="Calibri" pitchFamily="34" charset="0"/>
                  <a:ea typeface="Arial" pitchFamily="34" charset="0"/>
                  <a:cs typeface="B Zar" pitchFamily="2" charset="-78"/>
                </a:endParaRPr>
              </a:p>
            </p:txBody>
          </p:sp>
          <p:cxnSp>
            <p:nvCxnSpPr>
              <p:cNvPr id="32" name="Straight Arrow Connector 31"/>
              <p:cNvCxnSpPr/>
              <p:nvPr/>
            </p:nvCxnSpPr>
            <p:spPr>
              <a:xfrm>
                <a:off x="5327366" y="4191652"/>
                <a:ext cx="1114531" cy="4573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5"/>
              <p:cNvSpPr>
                <a:spLocks noChangeArrowheads="1"/>
              </p:cNvSpPr>
              <p:nvPr/>
            </p:nvSpPr>
            <p:spPr bwMode="auto">
              <a:xfrm>
                <a:off x="4203105" y="4592765"/>
                <a:ext cx="1693862" cy="1219200"/>
              </a:xfrm>
              <a:prstGeom prst="rect">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a:lstStyle/>
              <a:p>
                <a:pPr algn="ctr" rtl="1">
                  <a:defRPr/>
                </a:pPr>
                <a:r>
                  <a:rPr lang="fa-IR" sz="1600" dirty="0"/>
                  <a:t> </a:t>
                </a:r>
                <a:endParaRPr lang="en-US" sz="1600" dirty="0"/>
              </a:p>
              <a:p>
                <a:pPr algn="ctr">
                  <a:lnSpc>
                    <a:spcPct val="114000"/>
                  </a:lnSpc>
                  <a:defRPr/>
                </a:pPr>
                <a:r>
                  <a:rPr lang="fa-IR" sz="1600" dirty="0">
                    <a:solidFill>
                      <a:schemeClr val="tx1"/>
                    </a:solidFill>
                    <a:latin typeface="Calibri" pitchFamily="34" charset="0"/>
                    <a:ea typeface="Arial" pitchFamily="34" charset="0"/>
                    <a:cs typeface="B Zar" pitchFamily="2" charset="-78"/>
                  </a:rPr>
                  <a:t>جمعبندی کلی و توضیح چشم انداز</a:t>
                </a:r>
                <a:endParaRPr lang="en-US" sz="1600" dirty="0">
                  <a:solidFill>
                    <a:schemeClr val="tx1"/>
                  </a:solidFill>
                  <a:latin typeface="Calibri" pitchFamily="34" charset="0"/>
                  <a:ea typeface="Arial" pitchFamily="34" charset="0"/>
                  <a:cs typeface="B Zar" pitchFamily="2" charset="-78"/>
                </a:endParaRPr>
              </a:p>
            </p:txBody>
          </p:sp>
          <p:cxnSp>
            <p:nvCxnSpPr>
              <p:cNvPr id="37" name="Straight Connector 36"/>
              <p:cNvCxnSpPr/>
              <p:nvPr/>
            </p:nvCxnSpPr>
            <p:spPr>
              <a:xfrm flipH="1">
                <a:off x="5897333" y="5251558"/>
                <a:ext cx="5239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49528" y="5811227"/>
                <a:ext cx="0" cy="283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580950" y="6095189"/>
                <a:ext cx="14685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580950" y="5811227"/>
                <a:ext cx="0" cy="2839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89" name="TextBox 44"/>
              <p:cNvSpPr txBox="1">
                <a:spLocks noChangeArrowheads="1"/>
              </p:cNvSpPr>
              <p:nvPr/>
            </p:nvSpPr>
            <p:spPr bwMode="auto">
              <a:xfrm>
                <a:off x="2881750" y="5368625"/>
                <a:ext cx="1266031" cy="480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a:cs typeface="B Zar" panose="00000400000000000000" pitchFamily="2" charset="-78"/>
                  </a:rPr>
                  <a:t>تا پایان</a:t>
                </a:r>
                <a:endParaRPr lang="en-US" sz="2400">
                  <a:cs typeface="B Zar" panose="00000400000000000000" pitchFamily="2" charset="-78"/>
                </a:endParaRPr>
              </a:p>
            </p:txBody>
          </p:sp>
          <p:sp>
            <p:nvSpPr>
              <p:cNvPr id="49190" name="TextBox 47"/>
              <p:cNvSpPr txBox="1">
                <a:spLocks noChangeArrowheads="1"/>
              </p:cNvSpPr>
              <p:nvPr/>
            </p:nvSpPr>
            <p:spPr bwMode="auto">
              <a:xfrm>
                <a:off x="4412656" y="5696680"/>
                <a:ext cx="424706" cy="480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a:cs typeface="B Zar" panose="00000400000000000000" pitchFamily="2" charset="-78"/>
                  </a:rPr>
                  <a:t>یا</a:t>
                </a:r>
                <a:endParaRPr lang="en-US" sz="2400">
                  <a:cs typeface="B Zar" panose="00000400000000000000" pitchFamily="2" charset="-78"/>
                </a:endParaRPr>
              </a:p>
            </p:txBody>
          </p:sp>
          <p:cxnSp>
            <p:nvCxnSpPr>
              <p:cNvPr id="49" name="Straight Arrow Connector 48"/>
              <p:cNvCxnSpPr/>
              <p:nvPr/>
            </p:nvCxnSpPr>
            <p:spPr>
              <a:xfrm>
                <a:off x="5049528" y="6095189"/>
                <a:ext cx="1109767" cy="457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92" name="TextBox 49"/>
              <p:cNvSpPr txBox="1">
                <a:spLocks noChangeArrowheads="1"/>
              </p:cNvSpPr>
              <p:nvPr/>
            </p:nvSpPr>
            <p:spPr bwMode="auto">
              <a:xfrm>
                <a:off x="5902957" y="6303807"/>
                <a:ext cx="1266031" cy="480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400">
                    <a:cs typeface="B Zar" panose="00000400000000000000" pitchFamily="2" charset="-78"/>
                  </a:rPr>
                  <a:t>تا پایان</a:t>
                </a:r>
                <a:endParaRPr lang="en-US" sz="2400">
                  <a:cs typeface="B Zar" panose="00000400000000000000" pitchFamily="2" charset="-78"/>
                </a:endParaRPr>
              </a:p>
            </p:txBody>
          </p:sp>
          <p:sp>
            <p:nvSpPr>
              <p:cNvPr id="52" name="TextBox 51"/>
              <p:cNvSpPr txBox="1"/>
              <p:nvPr/>
            </p:nvSpPr>
            <p:spPr>
              <a:xfrm>
                <a:off x="6151417" y="2321465"/>
                <a:ext cx="3366637" cy="48011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r" rtl="1">
                  <a:defRPr/>
                </a:pPr>
                <a:r>
                  <a:rPr lang="fa-IR" sz="2400" b="1" dirty="0">
                    <a:cs typeface="B Zar" pitchFamily="2" charset="-78"/>
                  </a:rPr>
                  <a:t>2- اولین سطح از شرح و بسط</a:t>
                </a:r>
                <a:endParaRPr lang="en-US" sz="2400" b="1" dirty="0">
                  <a:cs typeface="B Zar" pitchFamily="2" charset="-78"/>
                </a:endParaRPr>
              </a:p>
            </p:txBody>
          </p:sp>
          <p:sp>
            <p:nvSpPr>
              <p:cNvPr id="53" name="TextBox 52"/>
              <p:cNvSpPr txBox="1"/>
              <p:nvPr/>
            </p:nvSpPr>
            <p:spPr>
              <a:xfrm>
                <a:off x="6083072" y="4019495"/>
                <a:ext cx="3615097" cy="48011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rtl="1">
                  <a:defRPr/>
                </a:pPr>
                <a:r>
                  <a:rPr lang="fa-IR" sz="2400" b="1" dirty="0">
                    <a:cs typeface="B Zar" pitchFamily="2" charset="-78"/>
                  </a:rPr>
                  <a:t>3- دومین سطح از شرح و بسط</a:t>
                </a:r>
                <a:endParaRPr lang="en-US" sz="2400" b="1" dirty="0">
                  <a:cs typeface="B Zar" pitchFamily="2" charset="-78"/>
                </a:endParaRPr>
              </a:p>
            </p:txBody>
          </p:sp>
        </p:grpSp>
        <p:sp>
          <p:nvSpPr>
            <p:cNvPr id="85" name="TextBox 84"/>
            <p:cNvSpPr txBox="1"/>
            <p:nvPr/>
          </p:nvSpPr>
          <p:spPr>
            <a:xfrm>
              <a:off x="5285521" y="1290140"/>
              <a:ext cx="2936238" cy="48011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rtl="1">
                <a:defRPr/>
              </a:pPr>
              <a:r>
                <a:rPr lang="fa-IR" sz="2400" b="1" dirty="0">
                  <a:cs typeface="B Zar" pitchFamily="2" charset="-78"/>
                </a:rPr>
                <a:t>1- چشم انداز</a:t>
              </a:r>
              <a:endParaRPr lang="en-US" sz="2400" b="1" dirty="0">
                <a:cs typeface="B Zar" pitchFamily="2" charset="-78"/>
              </a:endParaRPr>
            </a:p>
          </p:txBody>
        </p:sp>
      </p:grpSp>
      <p:sp>
        <p:nvSpPr>
          <p:cNvPr id="87" name="TextBox 86"/>
          <p:cNvSpPr txBox="1"/>
          <p:nvPr/>
        </p:nvSpPr>
        <p:spPr>
          <a:xfrm>
            <a:off x="2895600" y="331194"/>
            <a:ext cx="6400800" cy="707886"/>
          </a:xfrm>
          <a:prstGeom prst="rect">
            <a:avLst/>
          </a:prstGeom>
          <a:noFill/>
        </p:spPr>
        <p:txBody>
          <a:bodyPr>
            <a:spAutoFit/>
          </a:bodyPr>
          <a:lstStyle/>
          <a:p>
            <a:pPr algn="ctr" rtl="1">
              <a:defRPr/>
            </a:pPr>
            <a:r>
              <a:rPr lang="fa-IR"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الگوهای شرح و بسط رایگلوث</a:t>
            </a:r>
            <a:endParaRPr lang="en-US" sz="40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2062" name="TextBox 2061"/>
          <p:cNvSpPr txBox="1">
            <a:spLocks noChangeArrowheads="1"/>
          </p:cNvSpPr>
          <p:nvPr/>
        </p:nvSpPr>
        <p:spPr bwMode="auto">
          <a:xfrm>
            <a:off x="1497012" y="6427788"/>
            <a:ext cx="3482976"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a:cs typeface="B Zar" panose="00000400000000000000" pitchFamily="2" charset="-78"/>
              </a:rPr>
              <a:t>الگوي شرح و بسط رايگلوث (رايگلوث ، 1983)</a:t>
            </a:r>
            <a:endParaRPr lang="en-US">
              <a:cs typeface="B Zar" panose="00000400000000000000" pitchFamily="2" charset="-78"/>
            </a:endParaRPr>
          </a:p>
        </p:txBody>
      </p:sp>
    </p:spTree>
    <p:extLst>
      <p:ext uri="{BB962C8B-B14F-4D97-AF65-F5344CB8AC3E}">
        <p14:creationId xmlns:p14="http://schemas.microsoft.com/office/powerpoint/2010/main" xmlns="" val="212197769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062"/>
                                        </p:tgtEl>
                                        <p:attrNameLst>
                                          <p:attrName>style.visibility</p:attrName>
                                        </p:attrNameLst>
                                      </p:cBhvr>
                                      <p:to>
                                        <p:strVal val="visible"/>
                                      </p:to>
                                    </p:set>
                                    <p:animEffect transition="in" filter="fade">
                                      <p:cBhvr>
                                        <p:cTn id="19" dur="1000"/>
                                        <p:tgtEl>
                                          <p:spTgt spid="2062"/>
                                        </p:tgtEl>
                                      </p:cBhvr>
                                    </p:animEffect>
                                    <p:anim calcmode="lin" valueType="num">
                                      <p:cBhvr>
                                        <p:cTn id="20" dur="1000" fill="hold"/>
                                        <p:tgtEl>
                                          <p:spTgt spid="2062"/>
                                        </p:tgtEl>
                                        <p:attrNameLst>
                                          <p:attrName>ppt_x</p:attrName>
                                        </p:attrNameLst>
                                      </p:cBhvr>
                                      <p:tavLst>
                                        <p:tav tm="0">
                                          <p:val>
                                            <p:strVal val="#ppt_x"/>
                                          </p:val>
                                        </p:tav>
                                        <p:tav tm="100000">
                                          <p:val>
                                            <p:strVal val="#ppt_x"/>
                                          </p:val>
                                        </p:tav>
                                      </p:tavLst>
                                    </p:anim>
                                    <p:anim calcmode="lin" valueType="num">
                                      <p:cBhvr>
                                        <p:cTn id="21"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3"/>
          <p:cNvSpPr txBox="1">
            <a:spLocks noChangeArrowheads="1"/>
          </p:cNvSpPr>
          <p:nvPr/>
        </p:nvSpPr>
        <p:spPr bwMode="gray">
          <a:xfrm>
            <a:off x="3549651" y="212248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chemeClr val="bg1"/>
                </a:solidFill>
              </a:rPr>
              <a:t>1</a:t>
            </a:r>
          </a:p>
        </p:txBody>
      </p:sp>
      <p:sp>
        <p:nvSpPr>
          <p:cNvPr id="10243" name="Text Box 16"/>
          <p:cNvSpPr txBox="1">
            <a:spLocks noChangeArrowheads="1"/>
          </p:cNvSpPr>
          <p:nvPr/>
        </p:nvSpPr>
        <p:spPr bwMode="gray">
          <a:xfrm>
            <a:off x="3549651" y="303688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chemeClr val="bg1"/>
                </a:solidFill>
              </a:rPr>
              <a:t>2</a:t>
            </a:r>
          </a:p>
        </p:txBody>
      </p:sp>
      <p:sp>
        <p:nvSpPr>
          <p:cNvPr id="10244" name="Text Box 27"/>
          <p:cNvSpPr txBox="1">
            <a:spLocks noChangeArrowheads="1"/>
          </p:cNvSpPr>
          <p:nvPr/>
        </p:nvSpPr>
        <p:spPr bwMode="gray">
          <a:xfrm>
            <a:off x="3549651" y="3929063"/>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chemeClr val="bg1"/>
                </a:solidFill>
              </a:rPr>
              <a:t>3</a:t>
            </a:r>
          </a:p>
        </p:txBody>
      </p:sp>
      <p:sp>
        <p:nvSpPr>
          <p:cNvPr id="10245" name="Text Box 30"/>
          <p:cNvSpPr txBox="1">
            <a:spLocks noChangeArrowheads="1"/>
          </p:cNvSpPr>
          <p:nvPr/>
        </p:nvSpPr>
        <p:spPr bwMode="gray">
          <a:xfrm>
            <a:off x="3549651" y="4843463"/>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b="1">
                <a:solidFill>
                  <a:schemeClr val="bg1"/>
                </a:solidFill>
              </a:rPr>
              <a:t>4</a:t>
            </a:r>
          </a:p>
        </p:txBody>
      </p:sp>
      <p:sp>
        <p:nvSpPr>
          <p:cNvPr id="2" name="TextBox 1"/>
          <p:cNvSpPr txBox="1"/>
          <p:nvPr/>
        </p:nvSpPr>
        <p:spPr>
          <a:xfrm>
            <a:off x="4114800" y="533400"/>
            <a:ext cx="4038600" cy="923330"/>
          </a:xfrm>
          <a:prstGeom prst="rect">
            <a:avLst/>
          </a:prstGeom>
          <a:noFill/>
          <a:ln>
            <a:solidFill>
              <a:schemeClr val="tx1"/>
            </a:solidFill>
          </a:ln>
        </p:spPr>
        <p:txBody>
          <a:bodyPr>
            <a:spAutoFit/>
          </a:bodyPr>
          <a:lstStyle/>
          <a:p>
            <a:pPr algn="ctr" rtl="1">
              <a:defRPr/>
            </a:pPr>
            <a:r>
              <a:rPr lang="fa-IR" sz="5400" b="1" dirty="0">
                <a:solidFill>
                  <a:srgbClr val="C00000"/>
                </a:solidFill>
                <a:effectLst>
                  <a:glow rad="101600">
                    <a:schemeClr val="accent4">
                      <a:satMod val="175000"/>
                      <a:alpha val="40000"/>
                    </a:schemeClr>
                  </a:glow>
                </a:effectLst>
                <a:latin typeface="Arial" charset="0"/>
                <a:cs typeface="2  Zar" pitchFamily="2" charset="-78"/>
              </a:rPr>
              <a:t>مقدمه</a:t>
            </a:r>
            <a:endParaRPr lang="en-US" sz="5400" b="1" dirty="0">
              <a:solidFill>
                <a:srgbClr val="C00000"/>
              </a:solidFill>
              <a:effectLst>
                <a:glow rad="101600">
                  <a:schemeClr val="accent4">
                    <a:satMod val="175000"/>
                    <a:alpha val="40000"/>
                  </a:schemeClr>
                </a:glow>
              </a:effectLst>
              <a:latin typeface="Arial" charset="0"/>
              <a:cs typeface="2  Zar" pitchFamily="2" charset="-78"/>
            </a:endParaRPr>
          </a:p>
        </p:txBody>
      </p:sp>
      <p:grpSp>
        <p:nvGrpSpPr>
          <p:cNvPr id="3" name="Group 89"/>
          <p:cNvGrpSpPr>
            <a:grpSpLocks/>
          </p:cNvGrpSpPr>
          <p:nvPr/>
        </p:nvGrpSpPr>
        <p:grpSpPr bwMode="auto">
          <a:xfrm>
            <a:off x="6751638" y="1954213"/>
            <a:ext cx="3230562" cy="779462"/>
            <a:chOff x="1510" y="1229"/>
            <a:chExt cx="2714" cy="345"/>
          </a:xfrm>
        </p:grpSpPr>
        <p:sp>
          <p:nvSpPr>
            <p:cNvPr id="10278" name="AutoShape 4"/>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0279" name="Text Box 10"/>
            <p:cNvSpPr txBox="1">
              <a:spLocks noChangeArrowheads="1"/>
            </p:cNvSpPr>
            <p:nvPr/>
          </p:nvSpPr>
          <p:spPr bwMode="gray">
            <a:xfrm>
              <a:off x="1776" y="1275"/>
              <a:ext cx="230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800" b="1">
                  <a:solidFill>
                    <a:srgbClr val="000000"/>
                  </a:solidFill>
                  <a:cs typeface="2  Zar" pitchFamily="2" charset="-78"/>
                </a:rPr>
                <a:t>شناخت مفاهیم:</a:t>
              </a:r>
              <a:endParaRPr lang="en-US" sz="2800" b="1">
                <a:solidFill>
                  <a:srgbClr val="000000"/>
                </a:solidFill>
                <a:cs typeface="2  Zar" pitchFamily="2" charset="-78"/>
              </a:endParaRPr>
            </a:p>
          </p:txBody>
        </p:sp>
      </p:grpSp>
      <p:grpSp>
        <p:nvGrpSpPr>
          <p:cNvPr id="4" name="Group 5"/>
          <p:cNvGrpSpPr>
            <a:grpSpLocks/>
          </p:cNvGrpSpPr>
          <p:nvPr/>
        </p:nvGrpSpPr>
        <p:grpSpPr bwMode="auto">
          <a:xfrm>
            <a:off x="2209800" y="4191000"/>
            <a:ext cx="6477000" cy="692150"/>
            <a:chOff x="381000" y="4114800"/>
            <a:chExt cx="6477000" cy="692742"/>
          </a:xfrm>
        </p:grpSpPr>
        <p:grpSp>
          <p:nvGrpSpPr>
            <p:cNvPr id="5" name="Group 90"/>
            <p:cNvGrpSpPr>
              <a:grpSpLocks/>
            </p:cNvGrpSpPr>
            <p:nvPr/>
          </p:nvGrpSpPr>
          <p:grpSpPr bwMode="auto">
            <a:xfrm>
              <a:off x="533400" y="4114802"/>
              <a:ext cx="6324600" cy="690602"/>
              <a:chOff x="1344" y="1704"/>
              <a:chExt cx="2880" cy="350"/>
            </a:xfrm>
          </p:grpSpPr>
          <p:sp>
            <p:nvSpPr>
              <p:cNvPr id="10275" name="AutoShape 39"/>
              <p:cNvSpPr>
                <a:spLocks noChangeArrowheads="1"/>
              </p:cNvSpPr>
              <p:nvPr/>
            </p:nvSpPr>
            <p:spPr bwMode="gray">
              <a:xfrm>
                <a:off x="1344" y="1709"/>
                <a:ext cx="2880"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0276" name="Text Box 44"/>
              <p:cNvSpPr txBox="1">
                <a:spLocks noChangeArrowheads="1"/>
              </p:cNvSpPr>
              <p:nvPr/>
            </p:nvSpPr>
            <p:spPr bwMode="gray">
              <a:xfrm>
                <a:off x="1539" y="1760"/>
                <a:ext cx="2473"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800" b="1">
                    <a:cs typeface="B Zar" panose="00000400000000000000" pitchFamily="2" charset="-78"/>
                  </a:rPr>
                  <a:t>شناخت + انجام ماهرانه کار =   تکنولوژی</a:t>
                </a:r>
                <a:endParaRPr lang="en-US" sz="3600" b="1">
                  <a:latin typeface="Times New Roman" panose="02020603050405020304" pitchFamily="18" charset="0"/>
                  <a:cs typeface="Times New Roman" panose="02020603050405020304" pitchFamily="18" charset="0"/>
                </a:endParaRPr>
              </a:p>
            </p:txBody>
          </p:sp>
          <p:pic>
            <p:nvPicPr>
              <p:cNvPr id="10277" name="Picture 80"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76"/>
            <p:cNvGrpSpPr>
              <a:grpSpLocks/>
            </p:cNvGrpSpPr>
            <p:nvPr/>
          </p:nvGrpSpPr>
          <p:grpSpPr bwMode="auto">
            <a:xfrm>
              <a:off x="381000" y="4114800"/>
              <a:ext cx="751030" cy="692742"/>
              <a:chOff x="413104" y="4134079"/>
              <a:chExt cx="817563" cy="661988"/>
            </a:xfrm>
          </p:grpSpPr>
          <p:sp>
            <p:nvSpPr>
              <p:cNvPr id="10271" name="Oval 77"/>
              <p:cNvSpPr>
                <a:spLocks noChangeArrowheads="1"/>
              </p:cNvSpPr>
              <p:nvPr/>
            </p:nvSpPr>
            <p:spPr bwMode="gray">
              <a:xfrm rot="1758052">
                <a:off x="414692" y="4134079"/>
                <a:ext cx="814388" cy="661988"/>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7" name="Group 78"/>
              <p:cNvGrpSpPr>
                <a:grpSpLocks/>
              </p:cNvGrpSpPr>
              <p:nvPr/>
            </p:nvGrpSpPr>
            <p:grpSpPr bwMode="auto">
              <a:xfrm>
                <a:off x="413104" y="4134079"/>
                <a:ext cx="817563" cy="661988"/>
                <a:chOff x="2057401" y="4343400"/>
                <a:chExt cx="817563" cy="661988"/>
              </a:xfrm>
            </p:grpSpPr>
            <p:sp>
              <p:nvSpPr>
                <p:cNvPr id="10273" name="Oval 64"/>
                <p:cNvSpPr>
                  <a:spLocks noChangeArrowheads="1"/>
                </p:cNvSpPr>
                <p:nvPr/>
              </p:nvSpPr>
              <p:spPr bwMode="gray">
                <a:xfrm rot="1758052">
                  <a:off x="2057401" y="4343400"/>
                  <a:ext cx="817563" cy="661988"/>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pic>
              <p:nvPicPr>
                <p:cNvPr id="10274" name="Picture 8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1" y="4381500"/>
                  <a:ext cx="379413"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8" name="Group 4"/>
          <p:cNvGrpSpPr>
            <a:grpSpLocks/>
          </p:cNvGrpSpPr>
          <p:nvPr/>
        </p:nvGrpSpPr>
        <p:grpSpPr bwMode="auto">
          <a:xfrm>
            <a:off x="2244726" y="3124202"/>
            <a:ext cx="5680075" cy="1030285"/>
            <a:chOff x="283026" y="3124200"/>
            <a:chExt cx="5679624" cy="1030289"/>
          </a:xfrm>
        </p:grpSpPr>
        <p:grpSp>
          <p:nvGrpSpPr>
            <p:cNvPr id="9" name="Group 90"/>
            <p:cNvGrpSpPr>
              <a:grpSpLocks/>
            </p:cNvGrpSpPr>
            <p:nvPr/>
          </p:nvGrpSpPr>
          <p:grpSpPr bwMode="auto">
            <a:xfrm>
              <a:off x="533400" y="3200401"/>
              <a:ext cx="5429250" cy="954088"/>
              <a:chOff x="1344" y="1704"/>
              <a:chExt cx="2880" cy="601"/>
            </a:xfrm>
          </p:grpSpPr>
          <p:sp>
            <p:nvSpPr>
              <p:cNvPr id="10266" name="AutoShape 39"/>
              <p:cNvSpPr>
                <a:spLocks noChangeArrowheads="1"/>
              </p:cNvSpPr>
              <p:nvPr/>
            </p:nvSpPr>
            <p:spPr bwMode="gray">
              <a:xfrm>
                <a:off x="1344" y="1709"/>
                <a:ext cx="2880"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0267" name="Text Box 44"/>
              <p:cNvSpPr txBox="1">
                <a:spLocks noChangeArrowheads="1"/>
              </p:cNvSpPr>
              <p:nvPr/>
            </p:nvSpPr>
            <p:spPr bwMode="gray">
              <a:xfrm>
                <a:off x="1539" y="1704"/>
                <a:ext cx="2473" cy="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a:latin typeface="Times New Roman" panose="02020603050405020304" pitchFamily="18" charset="0"/>
                    <a:cs typeface="Times New Roman" panose="02020603050405020304" pitchFamily="18" charset="0"/>
                  </a:rPr>
                  <a:t>Technology =  Techno + Logy                 </a:t>
                </a:r>
                <a:endParaRPr lang="en-US" sz="3600" b="1">
                  <a:latin typeface="Times New Roman" panose="02020603050405020304" pitchFamily="18" charset="0"/>
                  <a:cs typeface="Times New Roman" panose="02020603050405020304" pitchFamily="18" charset="0"/>
                </a:endParaRPr>
              </a:p>
            </p:txBody>
          </p:sp>
          <p:pic>
            <p:nvPicPr>
              <p:cNvPr id="10268" name="Picture 80"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Group 81"/>
            <p:cNvGrpSpPr>
              <a:grpSpLocks/>
            </p:cNvGrpSpPr>
            <p:nvPr/>
          </p:nvGrpSpPr>
          <p:grpSpPr bwMode="auto">
            <a:xfrm>
              <a:off x="283026" y="3124200"/>
              <a:ext cx="700926" cy="720728"/>
              <a:chOff x="413104" y="4134079"/>
              <a:chExt cx="817563" cy="661992"/>
            </a:xfrm>
          </p:grpSpPr>
          <p:sp>
            <p:nvSpPr>
              <p:cNvPr id="10262" name="Oval 82"/>
              <p:cNvSpPr>
                <a:spLocks noChangeArrowheads="1"/>
              </p:cNvSpPr>
              <p:nvPr/>
            </p:nvSpPr>
            <p:spPr bwMode="gray">
              <a:xfrm rot="1758052">
                <a:off x="414692" y="4134079"/>
                <a:ext cx="814388" cy="661988"/>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1" name="Group 83"/>
              <p:cNvGrpSpPr>
                <a:grpSpLocks/>
              </p:cNvGrpSpPr>
              <p:nvPr/>
            </p:nvGrpSpPr>
            <p:grpSpPr bwMode="auto">
              <a:xfrm>
                <a:off x="413104" y="4134082"/>
                <a:ext cx="817563" cy="661989"/>
                <a:chOff x="2057401" y="4343403"/>
                <a:chExt cx="817563" cy="661989"/>
              </a:xfrm>
            </p:grpSpPr>
            <p:sp>
              <p:nvSpPr>
                <p:cNvPr id="10264" name="Oval 64"/>
                <p:cNvSpPr>
                  <a:spLocks noChangeArrowheads="1"/>
                </p:cNvSpPr>
                <p:nvPr/>
              </p:nvSpPr>
              <p:spPr bwMode="gray">
                <a:xfrm rot="1758052">
                  <a:off x="2057401" y="4343403"/>
                  <a:ext cx="817563" cy="661989"/>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pic>
              <p:nvPicPr>
                <p:cNvPr id="10265" name="Picture 8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1" y="4381500"/>
                  <a:ext cx="379413"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12" name="Group 6"/>
          <p:cNvGrpSpPr>
            <a:grpSpLocks/>
          </p:cNvGrpSpPr>
          <p:nvPr/>
        </p:nvGrpSpPr>
        <p:grpSpPr bwMode="auto">
          <a:xfrm>
            <a:off x="2171700" y="5322888"/>
            <a:ext cx="6362700" cy="696912"/>
            <a:chOff x="495714" y="5176798"/>
            <a:chExt cx="6362286" cy="696605"/>
          </a:xfrm>
        </p:grpSpPr>
        <p:grpSp>
          <p:nvGrpSpPr>
            <p:cNvPr id="13" name="Group 90"/>
            <p:cNvGrpSpPr>
              <a:grpSpLocks/>
            </p:cNvGrpSpPr>
            <p:nvPr/>
          </p:nvGrpSpPr>
          <p:grpSpPr bwMode="auto">
            <a:xfrm>
              <a:off x="533400" y="5176798"/>
              <a:ext cx="6324600" cy="690602"/>
              <a:chOff x="1344" y="1704"/>
              <a:chExt cx="2880" cy="350"/>
            </a:xfrm>
          </p:grpSpPr>
          <p:sp>
            <p:nvSpPr>
              <p:cNvPr id="10257" name="AutoShape 39"/>
              <p:cNvSpPr>
                <a:spLocks noChangeArrowheads="1"/>
              </p:cNvSpPr>
              <p:nvPr/>
            </p:nvSpPr>
            <p:spPr bwMode="gray">
              <a:xfrm>
                <a:off x="1344" y="1709"/>
                <a:ext cx="2880"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0258" name="Text Box 44"/>
              <p:cNvSpPr txBox="1">
                <a:spLocks noChangeArrowheads="1"/>
              </p:cNvSpPr>
              <p:nvPr/>
            </p:nvSpPr>
            <p:spPr bwMode="gray">
              <a:xfrm>
                <a:off x="1539" y="1760"/>
                <a:ext cx="2473" cy="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fa-IR" sz="2800" b="1">
                    <a:cs typeface="B Zar" panose="00000400000000000000" pitchFamily="2" charset="-78"/>
                  </a:rPr>
                  <a:t>شناخت انجام ماهرانه کار =   تکنولوژی</a:t>
                </a:r>
                <a:endParaRPr lang="en-US" sz="3600" b="1">
                  <a:latin typeface="Times New Roman" panose="02020603050405020304" pitchFamily="18" charset="0"/>
                  <a:cs typeface="Times New Roman" panose="02020603050405020304" pitchFamily="18" charset="0"/>
                </a:endParaRPr>
              </a:p>
            </p:txBody>
          </p:sp>
          <p:pic>
            <p:nvPicPr>
              <p:cNvPr id="10259" name="Picture 80"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 name="Group 86"/>
            <p:cNvGrpSpPr>
              <a:grpSpLocks/>
            </p:cNvGrpSpPr>
            <p:nvPr/>
          </p:nvGrpSpPr>
          <p:grpSpPr bwMode="auto">
            <a:xfrm>
              <a:off x="495714" y="5180661"/>
              <a:ext cx="751030" cy="692742"/>
              <a:chOff x="413104" y="4134079"/>
              <a:chExt cx="817563" cy="661988"/>
            </a:xfrm>
          </p:grpSpPr>
          <p:sp>
            <p:nvSpPr>
              <p:cNvPr id="10253" name="Oval 87"/>
              <p:cNvSpPr>
                <a:spLocks noChangeArrowheads="1"/>
              </p:cNvSpPr>
              <p:nvPr/>
            </p:nvSpPr>
            <p:spPr bwMode="gray">
              <a:xfrm rot="1758052">
                <a:off x="414692" y="4134079"/>
                <a:ext cx="814388" cy="661988"/>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5" name="Group 88"/>
              <p:cNvGrpSpPr>
                <a:grpSpLocks/>
              </p:cNvGrpSpPr>
              <p:nvPr/>
            </p:nvGrpSpPr>
            <p:grpSpPr bwMode="auto">
              <a:xfrm>
                <a:off x="413104" y="4134079"/>
                <a:ext cx="817563" cy="661988"/>
                <a:chOff x="2057401" y="4343400"/>
                <a:chExt cx="817563" cy="661988"/>
              </a:xfrm>
            </p:grpSpPr>
            <p:sp>
              <p:nvSpPr>
                <p:cNvPr id="10255" name="Oval 64"/>
                <p:cNvSpPr>
                  <a:spLocks noChangeArrowheads="1"/>
                </p:cNvSpPr>
                <p:nvPr/>
              </p:nvSpPr>
              <p:spPr bwMode="gray">
                <a:xfrm rot="1758052">
                  <a:off x="2057401" y="4343400"/>
                  <a:ext cx="817563" cy="661988"/>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pic>
              <p:nvPicPr>
                <p:cNvPr id="10256" name="Picture 8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1" y="4381500"/>
                  <a:ext cx="379413"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spTree>
    <p:extLst>
      <p:ext uri="{BB962C8B-B14F-4D97-AF65-F5344CB8AC3E}">
        <p14:creationId xmlns:p14="http://schemas.microsoft.com/office/powerpoint/2010/main" xmlns="" val="35897715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par>
                          <p:cTn id="14" fill="hold" nodeType="afterGroup">
                            <p:stCondLst>
                              <p:cond delay="2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4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8965" y="730606"/>
            <a:ext cx="8305800" cy="584775"/>
          </a:xfrm>
          <a:prstGeom prst="rect">
            <a:avLst/>
          </a:prstGeom>
        </p:spPr>
        <p:txBody>
          <a:bodyPr>
            <a:spAutoFit/>
          </a:bodyPr>
          <a:lstStyle/>
          <a:p>
            <a:pPr algn="ctr" rtl="1">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نقد و بررسی الگوي های شرح و بسط رایگلوث</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5" name="Rectangle 4"/>
          <p:cNvSpPr>
            <a:spLocks noChangeArrowheads="1"/>
          </p:cNvSpPr>
          <p:nvPr/>
        </p:nvSpPr>
        <p:spPr bwMode="auto">
          <a:xfrm>
            <a:off x="1828801" y="1555751"/>
            <a:ext cx="8575675" cy="511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14000"/>
              </a:lnSpc>
            </a:pPr>
            <a:r>
              <a:rPr lang="fa-IR" sz="2200">
                <a:cs typeface="B Zar" panose="00000400000000000000" pitchFamily="2" charset="-78"/>
              </a:rPr>
              <a:t>الگوي طراحي آموزشي رايلگوث، همانگونه كه خود وي نيز اشاره كرده است،  "الگويي براي طراحي در سطح كلان و براي تكميل كار مريل است " ( فردانش، 1383، صفحه 139).</a:t>
            </a:r>
            <a:endParaRPr lang="en-US" sz="2200">
              <a:cs typeface="B Zar" panose="00000400000000000000" pitchFamily="2" charset="-78"/>
            </a:endParaRPr>
          </a:p>
          <a:p>
            <a:pPr algn="just" rtl="1" eaLnBrk="1" hangingPunct="1">
              <a:lnSpc>
                <a:spcPct val="114000"/>
              </a:lnSpc>
            </a:pPr>
            <a:r>
              <a:rPr lang="fa-IR" sz="2200">
                <a:cs typeface="B Zar" panose="00000400000000000000" pitchFamily="2" charset="-78"/>
              </a:rPr>
              <a:t>طراحي آموزشي در سطح كلان پيش بيني چگونگي تركيب و شكل گيري كل آموزش را از ابتدا تا انتها در بر مي گيرد. طراحي در سطح كلان به پيش بيني تعداد درسها، تعداد فصلها، جمع كل كتاب، راهنماي معلم و ساير اموري مي پردازد كه به كل كتاب و آموزش موضوع درس خاص مربوط است (همان منبع).</a:t>
            </a:r>
            <a:endParaRPr lang="en-US" sz="2200">
              <a:cs typeface="B Zar" panose="00000400000000000000" pitchFamily="2" charset="-78"/>
            </a:endParaRPr>
          </a:p>
          <a:p>
            <a:pPr algn="just" rtl="1" eaLnBrk="1" hangingPunct="1">
              <a:lnSpc>
                <a:spcPct val="114000"/>
              </a:lnSpc>
            </a:pPr>
            <a:r>
              <a:rPr lang="fa-IR" sz="2200">
                <a:cs typeface="B Zar" panose="00000400000000000000" pitchFamily="2" charset="-78"/>
              </a:rPr>
              <a:t>از نظر رايگلوث، دستورالعمل هايي كه ارائه مي شود بايد به گونه اي باشد كه در تمام موضوعات و براي تمام افراد قابل استفاده باشد.اگر چه الگوي رايگلوث، يكي از الگوهاي جامع در سطح كلان براي طراحي آموزشي است، اما فاقد كلية مؤلفه هايي است كه در فرايند طراحي آموزشي در سطح كلان به آن نياز است. از آنجا كه نتايج، شرايط و روشهاي بي شماري را مي توان تصور كرد كه در انواع موقعيت هاي آموزشي وجود دارد، لذا اين الگو نيز به تنهايي قادر به پاسخگويي در امر طراحي آموزشي در همه موقعيت هاي آموزشي در سطح كلان نيست، بعلاوه الگوهاي طراحي در سطح خرد بايد به تكميل آن كمك كند.</a:t>
            </a:r>
            <a:endParaRPr lang="en-US" sz="2200">
              <a:cs typeface="B Zar" panose="00000400000000000000" pitchFamily="2" charset="-78"/>
            </a:endParaRPr>
          </a:p>
        </p:txBody>
      </p:sp>
    </p:spTree>
    <p:extLst>
      <p:ext uri="{BB962C8B-B14F-4D97-AF65-F5344CB8AC3E}">
        <p14:creationId xmlns:p14="http://schemas.microsoft.com/office/powerpoint/2010/main" xmlns="" val="2755383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3352800" y="1524001"/>
            <a:ext cx="6643688" cy="5040313"/>
            <a:chOff x="1828800" y="1524000"/>
            <a:chExt cx="6643245" cy="5040811"/>
          </a:xfrm>
        </p:grpSpPr>
        <p:grpSp>
          <p:nvGrpSpPr>
            <p:cNvPr id="3" name="Group 30"/>
            <p:cNvGrpSpPr>
              <a:grpSpLocks/>
            </p:cNvGrpSpPr>
            <p:nvPr/>
          </p:nvGrpSpPr>
          <p:grpSpPr bwMode="auto">
            <a:xfrm>
              <a:off x="2514600" y="3048000"/>
              <a:ext cx="5410200" cy="1611633"/>
              <a:chOff x="1728" y="1920"/>
              <a:chExt cx="3264" cy="866"/>
            </a:xfrm>
          </p:grpSpPr>
          <p:sp>
            <p:nvSpPr>
              <p:cNvPr id="51226" name="AutoShape 31"/>
              <p:cNvSpPr>
                <a:spLocks noChangeArrowheads="1"/>
              </p:cNvSpPr>
              <p:nvPr/>
            </p:nvSpPr>
            <p:spPr bwMode="gray">
              <a:xfrm>
                <a:off x="1728" y="1920"/>
                <a:ext cx="3264" cy="866"/>
              </a:xfrm>
              <a:prstGeom prst="roundRect">
                <a:avLst>
                  <a:gd name="adj" fmla="val 10889"/>
                </a:avLst>
              </a:prstGeom>
              <a:gradFill rotWithShape="1">
                <a:gsLst>
                  <a:gs pos="0">
                    <a:srgbClr val="CCECFF"/>
                  </a:gs>
                  <a:gs pos="50000">
                    <a:srgbClr val="FFFFFF"/>
                  </a:gs>
                  <a:gs pos="100000">
                    <a:srgbClr val="CCECFF"/>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51227" name="Freeform 32"/>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endParaRPr lang="fa-IR"/>
              </a:p>
            </p:txBody>
          </p:sp>
        </p:grpSp>
        <p:grpSp>
          <p:nvGrpSpPr>
            <p:cNvPr id="4" name="Group 39"/>
            <p:cNvGrpSpPr>
              <a:grpSpLocks/>
            </p:cNvGrpSpPr>
            <p:nvPr/>
          </p:nvGrpSpPr>
          <p:grpSpPr bwMode="auto">
            <a:xfrm>
              <a:off x="2594162" y="1524000"/>
              <a:ext cx="5330638" cy="1374775"/>
              <a:chOff x="2594162" y="1524000"/>
              <a:chExt cx="5330638" cy="1374775"/>
            </a:xfrm>
          </p:grpSpPr>
          <p:grpSp>
            <p:nvGrpSpPr>
              <p:cNvPr id="5" name="Group 20"/>
              <p:cNvGrpSpPr>
                <a:grpSpLocks/>
              </p:cNvGrpSpPr>
              <p:nvPr/>
            </p:nvGrpSpPr>
            <p:grpSpPr bwMode="auto">
              <a:xfrm>
                <a:off x="2594162" y="1524000"/>
                <a:ext cx="5330638" cy="1374775"/>
                <a:chOff x="1728" y="1920"/>
                <a:chExt cx="3264" cy="866"/>
              </a:xfrm>
            </p:grpSpPr>
            <p:sp>
              <p:nvSpPr>
                <p:cNvPr id="51224" name="AutoShape 21"/>
                <p:cNvSpPr>
                  <a:spLocks noChangeArrowheads="1"/>
                </p:cNvSpPr>
                <p:nvPr/>
              </p:nvSpPr>
              <p:spPr bwMode="gray">
                <a:xfrm>
                  <a:off x="1728" y="1920"/>
                  <a:ext cx="3264" cy="866"/>
                </a:xfrm>
                <a:prstGeom prst="roundRect">
                  <a:avLst>
                    <a:gd name="adj" fmla="val 10889"/>
                  </a:avLst>
                </a:prstGeom>
                <a:gradFill rotWithShape="1">
                  <a:gsLst>
                    <a:gs pos="0">
                      <a:srgbClr val="FBEBD1"/>
                    </a:gs>
                    <a:gs pos="50000">
                      <a:srgbClr val="FFFFFF"/>
                    </a:gs>
                    <a:gs pos="100000">
                      <a:srgbClr val="FBEBD1"/>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51225" name="Freeform 22"/>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endParaRPr lang="fa-IR"/>
                </a:p>
              </p:txBody>
            </p:sp>
          </p:grpSp>
          <p:sp>
            <p:nvSpPr>
              <p:cNvPr id="51223" name="Rectangle 18"/>
              <p:cNvSpPr>
                <a:spLocks noChangeArrowheads="1"/>
              </p:cNvSpPr>
              <p:nvPr/>
            </p:nvSpPr>
            <p:spPr bwMode="auto">
              <a:xfrm>
                <a:off x="3230779" y="1541897"/>
                <a:ext cx="4572000"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50000"/>
                  </a:lnSpc>
                </a:pPr>
                <a:r>
                  <a:rPr lang="fa-IR" b="1">
                    <a:cs typeface="B Lotus" panose="00000400000000000000" pitchFamily="2" charset="-78"/>
                  </a:rPr>
                  <a:t>مشکل انگیزه ای را تجزیه و تحلیل کنید</a:t>
                </a:r>
                <a:endParaRPr lang="en-US">
                  <a:cs typeface="B Lotus" panose="00000400000000000000" pitchFamily="2" charset="-78"/>
                </a:endParaRPr>
              </a:p>
              <a:p>
                <a:pPr algn="r" rtl="1" eaLnBrk="1" hangingPunct="1">
                  <a:lnSpc>
                    <a:spcPct val="150000"/>
                  </a:lnSpc>
                </a:pPr>
                <a:r>
                  <a:rPr lang="fa-IR" b="1">
                    <a:cs typeface="B Lotus" panose="00000400000000000000" pitchFamily="2" charset="-78"/>
                  </a:rPr>
                  <a:t>مشکل مربوط به آموزش است</a:t>
                </a:r>
                <a:endParaRPr lang="en-US">
                  <a:cs typeface="B Lotus" panose="00000400000000000000" pitchFamily="2" charset="-78"/>
                </a:endParaRPr>
              </a:p>
              <a:p>
                <a:pPr algn="r" rtl="1" eaLnBrk="1" hangingPunct="1">
                  <a:lnSpc>
                    <a:spcPct val="150000"/>
                  </a:lnSpc>
                </a:pPr>
                <a:r>
                  <a:rPr lang="fa-IR" b="1">
                    <a:cs typeface="B Lotus" panose="00000400000000000000" pitchFamily="2" charset="-78"/>
                  </a:rPr>
                  <a:t>مشکل مربوط به فراگیر است</a:t>
                </a:r>
                <a:endParaRPr lang="en-US">
                  <a:cs typeface="B Lotus" panose="00000400000000000000" pitchFamily="2" charset="-78"/>
                </a:endParaRPr>
              </a:p>
            </p:txBody>
          </p:sp>
        </p:grpSp>
        <p:sp>
          <p:nvSpPr>
            <p:cNvPr id="51207" name="Rectangle 19"/>
            <p:cNvSpPr>
              <a:spLocks noChangeArrowheads="1"/>
            </p:cNvSpPr>
            <p:nvPr/>
          </p:nvSpPr>
          <p:spPr bwMode="auto">
            <a:xfrm>
              <a:off x="1828800" y="2988342"/>
              <a:ext cx="5973979" cy="1671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14000"/>
                </a:lnSpc>
              </a:pPr>
              <a:r>
                <a:rPr lang="fa-IR" b="1">
                  <a:cs typeface="B Lotus" panose="00000400000000000000" pitchFamily="2" charset="-78"/>
                </a:rPr>
                <a:t>طراحی راهبردی انگیزه ای چهار دسته:</a:t>
              </a:r>
              <a:endParaRPr lang="en-US" b="1">
                <a:cs typeface="B Lotus" panose="00000400000000000000" pitchFamily="2" charset="-78"/>
              </a:endParaRPr>
            </a:p>
            <a:p>
              <a:pPr algn="r" rtl="1" eaLnBrk="1" hangingPunct="1">
                <a:lnSpc>
                  <a:spcPct val="114000"/>
                </a:lnSpc>
              </a:pPr>
              <a:r>
                <a:rPr lang="fa-IR" b="1">
                  <a:cs typeface="B Lotus" panose="00000400000000000000" pitchFamily="2" charset="-78"/>
                </a:rPr>
                <a:t>علاقه: کنجکاوی و توجه را بر انگیخته و حفظ کنید.</a:t>
              </a:r>
              <a:endParaRPr lang="en-US" b="1">
                <a:cs typeface="B Lotus" panose="00000400000000000000" pitchFamily="2" charset="-78"/>
              </a:endParaRPr>
            </a:p>
            <a:p>
              <a:pPr algn="r" rtl="1" eaLnBrk="1" hangingPunct="1">
                <a:lnSpc>
                  <a:spcPct val="114000"/>
                </a:lnSpc>
              </a:pPr>
              <a:r>
                <a:rPr lang="fa-IR" b="1">
                  <a:cs typeface="B Lotus" panose="00000400000000000000" pitchFamily="2" charset="-78"/>
                </a:rPr>
                <a:t>ارتباط: محتوای آموزشی را با نیازها و انگیزه مرتبط کنید.</a:t>
              </a:r>
              <a:endParaRPr lang="en-US" b="1">
                <a:cs typeface="B Lotus" panose="00000400000000000000" pitchFamily="2" charset="-78"/>
              </a:endParaRPr>
            </a:p>
            <a:p>
              <a:pPr algn="r" rtl="1" eaLnBrk="1" hangingPunct="1">
                <a:lnSpc>
                  <a:spcPct val="114000"/>
                </a:lnSpc>
              </a:pPr>
              <a:r>
                <a:rPr lang="fa-IR" b="1">
                  <a:cs typeface="B Lotus" panose="00000400000000000000" pitchFamily="2" charset="-78"/>
                </a:rPr>
                <a:t>انتظار: اطمینان به موفقیت را تقویت کنید.</a:t>
              </a:r>
              <a:endParaRPr lang="en-US" b="1">
                <a:cs typeface="B Lotus" panose="00000400000000000000" pitchFamily="2" charset="-78"/>
              </a:endParaRPr>
            </a:p>
            <a:p>
              <a:pPr algn="r" rtl="1" eaLnBrk="1" hangingPunct="1">
                <a:lnSpc>
                  <a:spcPct val="114000"/>
                </a:lnSpc>
              </a:pPr>
              <a:r>
                <a:rPr lang="fa-IR" b="1">
                  <a:cs typeface="B Lotus" panose="00000400000000000000" pitchFamily="2" charset="-78"/>
                </a:rPr>
                <a:t>رضایت: تقویت کننده های درونی و بیرونی را کنترل و اداره کنید.</a:t>
              </a:r>
              <a:r>
                <a:rPr lang="en-US" b="1">
                  <a:cs typeface="B Lotus" panose="00000400000000000000" pitchFamily="2" charset="-78"/>
                </a:rPr>
                <a:t> </a:t>
              </a:r>
            </a:p>
          </p:txBody>
        </p:sp>
        <p:grpSp>
          <p:nvGrpSpPr>
            <p:cNvPr id="6" name="Group 40"/>
            <p:cNvGrpSpPr>
              <a:grpSpLocks/>
            </p:cNvGrpSpPr>
            <p:nvPr/>
          </p:nvGrpSpPr>
          <p:grpSpPr bwMode="auto">
            <a:xfrm>
              <a:off x="2514600" y="4736577"/>
              <a:ext cx="5410200" cy="762000"/>
              <a:chOff x="2514600" y="4736577"/>
              <a:chExt cx="5410200" cy="762000"/>
            </a:xfrm>
          </p:grpSpPr>
          <p:grpSp>
            <p:nvGrpSpPr>
              <p:cNvPr id="7" name="Group 35"/>
              <p:cNvGrpSpPr>
                <a:grpSpLocks/>
              </p:cNvGrpSpPr>
              <p:nvPr/>
            </p:nvGrpSpPr>
            <p:grpSpPr bwMode="auto">
              <a:xfrm>
                <a:off x="2514600" y="4736577"/>
                <a:ext cx="5410200" cy="762000"/>
                <a:chOff x="1728" y="1840"/>
                <a:chExt cx="3264" cy="866"/>
              </a:xfrm>
            </p:grpSpPr>
            <p:sp>
              <p:nvSpPr>
                <p:cNvPr id="51220" name="AutoShape 36"/>
                <p:cNvSpPr>
                  <a:spLocks noChangeArrowheads="1"/>
                </p:cNvSpPr>
                <p:nvPr/>
              </p:nvSpPr>
              <p:spPr bwMode="gray">
                <a:xfrm>
                  <a:off x="1728" y="1836"/>
                  <a:ext cx="3264" cy="866"/>
                </a:xfrm>
                <a:prstGeom prst="roundRect">
                  <a:avLst>
                    <a:gd name="adj" fmla="val 10889"/>
                  </a:avLst>
                </a:prstGeom>
                <a:gradFill rotWithShape="1">
                  <a:gsLst>
                    <a:gs pos="0">
                      <a:srgbClr val="DBF5CD"/>
                    </a:gs>
                    <a:gs pos="50000">
                      <a:srgbClr val="FFFFFF"/>
                    </a:gs>
                    <a:gs pos="100000">
                      <a:srgbClr val="DBF5CD"/>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51221" name="Freeform 37"/>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endParaRPr lang="fa-IR"/>
                </a:p>
              </p:txBody>
            </p:sp>
          </p:grpSp>
          <p:sp>
            <p:nvSpPr>
              <p:cNvPr id="51219" name="Rectangle 20"/>
              <p:cNvSpPr>
                <a:spLocks noChangeArrowheads="1"/>
              </p:cNvSpPr>
              <p:nvPr/>
            </p:nvSpPr>
            <p:spPr bwMode="auto">
              <a:xfrm>
                <a:off x="5036847" y="4947677"/>
                <a:ext cx="26340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sz="2400" b="1">
                    <a:cs typeface="B Lotus" panose="00000400000000000000" pitchFamily="2" charset="-78"/>
                  </a:rPr>
                  <a:t>به کارگیری راهبرد انگیزه</a:t>
                </a:r>
                <a:endParaRPr lang="en-US" sz="2400">
                  <a:cs typeface="B Lotus" panose="00000400000000000000" pitchFamily="2" charset="-78"/>
                </a:endParaRPr>
              </a:p>
            </p:txBody>
          </p:sp>
        </p:grpSp>
        <p:sp>
          <p:nvSpPr>
            <p:cNvPr id="51209" name="Freeform 37"/>
            <p:cNvSpPr>
              <a:spLocks/>
            </p:cNvSpPr>
            <p:nvPr/>
          </p:nvSpPr>
          <p:spPr bwMode="gray">
            <a:xfrm>
              <a:off x="2598372" y="5833789"/>
              <a:ext cx="714398" cy="380120"/>
            </a:xfrm>
            <a:custGeom>
              <a:avLst/>
              <a:gdLst>
                <a:gd name="T0" fmla="*/ 2147483647 w 596"/>
                <a:gd name="T1" fmla="*/ 0 h 598"/>
                <a:gd name="T2" fmla="*/ 0 w 596"/>
                <a:gd name="T3" fmla="*/ 2147483647 h 598"/>
                <a:gd name="T4" fmla="*/ 0 w 596"/>
                <a:gd name="T5" fmla="*/ 2147483647 h 598"/>
                <a:gd name="T6" fmla="*/ 2147483647 w 596"/>
                <a:gd name="T7" fmla="*/ 2147483647 h 598"/>
                <a:gd name="T8" fmla="*/ 2147483647 w 596"/>
                <a:gd name="T9" fmla="*/ 0 h 598"/>
                <a:gd name="T10" fmla="*/ 214748364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endParaRPr lang="fa-IR"/>
            </a:p>
          </p:txBody>
        </p:sp>
        <p:grpSp>
          <p:nvGrpSpPr>
            <p:cNvPr id="8" name="Group 41"/>
            <p:cNvGrpSpPr>
              <a:grpSpLocks/>
            </p:cNvGrpSpPr>
            <p:nvPr/>
          </p:nvGrpSpPr>
          <p:grpSpPr bwMode="auto">
            <a:xfrm>
              <a:off x="2478553" y="5640484"/>
              <a:ext cx="5541025" cy="924327"/>
              <a:chOff x="2478553" y="5640484"/>
              <a:chExt cx="5541025" cy="924327"/>
            </a:xfrm>
          </p:grpSpPr>
          <p:grpSp>
            <p:nvGrpSpPr>
              <p:cNvPr id="9" name="Group 28"/>
              <p:cNvGrpSpPr>
                <a:grpSpLocks/>
              </p:cNvGrpSpPr>
              <p:nvPr/>
            </p:nvGrpSpPr>
            <p:grpSpPr bwMode="auto">
              <a:xfrm>
                <a:off x="2478553" y="5640484"/>
                <a:ext cx="5541025" cy="924327"/>
                <a:chOff x="1731" y="1987"/>
                <a:chExt cx="3264" cy="866"/>
              </a:xfrm>
              <a:gradFill flip="none" rotWithShape="1">
                <a:gsLst>
                  <a:gs pos="23000">
                    <a:schemeClr val="accent1">
                      <a:tint val="66000"/>
                      <a:satMod val="160000"/>
                    </a:schemeClr>
                  </a:gs>
                  <a:gs pos="66000">
                    <a:schemeClr val="accent1">
                      <a:tint val="44500"/>
                      <a:satMod val="160000"/>
                    </a:schemeClr>
                  </a:gs>
                  <a:gs pos="100000">
                    <a:schemeClr val="accent1">
                      <a:tint val="23500"/>
                      <a:satMod val="160000"/>
                    </a:schemeClr>
                  </a:gs>
                </a:gsLst>
                <a:lin ang="5400000" scaled="1"/>
                <a:tileRect/>
              </a:gradFill>
            </p:grpSpPr>
            <p:sp>
              <p:nvSpPr>
                <p:cNvPr id="26" name="AutoShape 29"/>
                <p:cNvSpPr>
                  <a:spLocks noChangeArrowheads="1"/>
                </p:cNvSpPr>
                <p:nvPr/>
              </p:nvSpPr>
              <p:spPr bwMode="gray">
                <a:xfrm>
                  <a:off x="1731" y="1987"/>
                  <a:ext cx="3264" cy="866"/>
                </a:xfrm>
                <a:prstGeom prst="roundRect">
                  <a:avLst>
                    <a:gd name="adj" fmla="val 10889"/>
                  </a:avLst>
                </a:prstGeom>
                <a:grpFill/>
                <a:ln w="38100">
                  <a:solidFill>
                    <a:srgbClr val="FFFFFF"/>
                  </a:solidFill>
                  <a:round/>
                  <a:headEnd/>
                  <a:tailEnd/>
                </a:ln>
                <a:effectLst/>
                <a:extLst/>
              </p:spPr>
              <p:txBody>
                <a:bodyPr wrap="none" anchor="ctr"/>
                <a:lstStyle/>
                <a:p>
                  <a:pPr>
                    <a:defRPr/>
                  </a:pPr>
                  <a:endParaRPr lang="en-US">
                    <a:latin typeface="Arial" charset="0"/>
                  </a:endParaRPr>
                </a:p>
              </p:txBody>
            </p:sp>
            <p:sp>
              <p:nvSpPr>
                <p:cNvPr id="27" name="Freeform 30"/>
                <p:cNvSpPr>
                  <a:spLocks/>
                </p:cNvSpPr>
                <p:nvPr/>
              </p:nvSpPr>
              <p:spPr bwMode="gray">
                <a:xfrm>
                  <a:off x="1780" y="2060"/>
                  <a:ext cx="431" cy="4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ln/>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accent3"/>
                    </a:solidFill>
                  </a:endParaRPr>
                </a:p>
              </p:txBody>
            </p:sp>
          </p:grpSp>
          <p:sp>
            <p:nvSpPr>
              <p:cNvPr id="51217" name="Rectangle 28"/>
              <p:cNvSpPr>
                <a:spLocks noChangeArrowheads="1"/>
              </p:cNvSpPr>
              <p:nvPr/>
            </p:nvSpPr>
            <p:spPr bwMode="auto">
              <a:xfrm>
                <a:off x="5410200" y="5916718"/>
                <a:ext cx="23535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fa-IR" sz="2400" b="1">
                    <a:cs typeface="B Lotus" panose="00000400000000000000" pitchFamily="2" charset="-78"/>
                  </a:rPr>
                  <a:t>ارزشیابی نتایج حاصله</a:t>
                </a:r>
                <a:endParaRPr lang="en-US" sz="2400" b="1">
                  <a:cs typeface="B Lotus" panose="00000400000000000000" pitchFamily="2" charset="-78"/>
                </a:endParaRPr>
              </a:p>
            </p:txBody>
          </p:sp>
        </p:grpSp>
        <p:cxnSp>
          <p:nvCxnSpPr>
            <p:cNvPr id="31" name="Straight Connector 30"/>
            <p:cNvCxnSpPr/>
            <p:nvPr/>
          </p:nvCxnSpPr>
          <p:spPr>
            <a:xfrm>
              <a:off x="8445059" y="2209868"/>
              <a:ext cx="0" cy="3907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014875" y="2209868"/>
              <a:ext cx="4571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959316" y="3857856"/>
              <a:ext cx="4571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959316" y="5202601"/>
              <a:ext cx="4571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973603" y="6102802"/>
              <a:ext cx="45717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2833261" y="632430"/>
            <a:ext cx="6527900" cy="646331"/>
          </a:xfrm>
          <a:prstGeom prst="rect">
            <a:avLst/>
          </a:prstGeom>
        </p:spPr>
        <p:txBody>
          <a:bodyPr>
            <a:spAutoFit/>
          </a:bodyPr>
          <a:lstStyle/>
          <a:p>
            <a:pPr algn="ctr" rtl="1">
              <a:defRPr/>
            </a:pPr>
            <a:r>
              <a:rPr lang="fa-IR" sz="36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الگوي طراحي انگيزه اي آموزش </a:t>
            </a:r>
            <a:endParaRPr lang="en-US" sz="36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
        <p:nvSpPr>
          <p:cNvPr id="45" name="Rectangle 44"/>
          <p:cNvSpPr>
            <a:spLocks noChangeArrowheads="1"/>
          </p:cNvSpPr>
          <p:nvPr/>
        </p:nvSpPr>
        <p:spPr bwMode="auto">
          <a:xfrm>
            <a:off x="1676400" y="6519864"/>
            <a:ext cx="30988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sz="1600">
                <a:cs typeface="B Zar" panose="00000400000000000000" pitchFamily="2" charset="-78"/>
              </a:rPr>
              <a:t>الگوي طراحي انگيزه اي آموزش ( كلر ، 1983).</a:t>
            </a:r>
            <a:endParaRPr lang="en-US" sz="1600">
              <a:cs typeface="B Zar" panose="00000400000000000000" pitchFamily="2" charset="-78"/>
            </a:endParaRPr>
          </a:p>
        </p:txBody>
      </p:sp>
    </p:spTree>
    <p:extLst>
      <p:ext uri="{BB962C8B-B14F-4D97-AF65-F5344CB8AC3E}">
        <p14:creationId xmlns:p14="http://schemas.microsoft.com/office/powerpoint/2010/main" xmlns="" val="41004168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76400" y="2019300"/>
            <a:ext cx="8610600"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lnSpc>
                <a:spcPct val="150000"/>
              </a:lnSpc>
            </a:pPr>
            <a:r>
              <a:rPr lang="fa-IR" sz="2400">
                <a:cs typeface="B Zar" panose="00000400000000000000" pitchFamily="2" charset="-78"/>
              </a:rPr>
              <a:t>ويژگي بارز الگوي طراحي آموزشي انگيزش نيز آن است كه هم در سطح خرد و هم در سطح كلان كار برد دارد. تاكيد اين الگو بر روي عامل انگيزش در آموزش است. علاقه، ارتباط ، انتظار و رضايت به عنوان اجزاء مهم يادگيري در اين الگو مطرح اند كه بايد مد نظر قرار گيرد. با توجه به اهميت عامل انگيزش در آموزش بايد گفت كه اگر چه در طراحي آموزشي بايد به صورت جدي و به عنوان يك مؤلفه مهم توسط طراح آموزشي مد نظر قرار گيرد اما كلية مؤلفه‏هاي يك الگوي طراحي آموزشي را در بر نمی گيرد. بنابراين به عنوان يك الگوي طراحي آموزشی فاقد كليه مؤلفه هاي اساسي براي طراحي آموزش است.</a:t>
            </a:r>
            <a:endParaRPr lang="en-US" sz="2400">
              <a:cs typeface="B Zar" panose="00000400000000000000" pitchFamily="2" charset="-78"/>
            </a:endParaRPr>
          </a:p>
        </p:txBody>
      </p:sp>
      <p:sp>
        <p:nvSpPr>
          <p:cNvPr id="5" name="Rectangle 4"/>
          <p:cNvSpPr/>
          <p:nvPr/>
        </p:nvSpPr>
        <p:spPr>
          <a:xfrm>
            <a:off x="2767009" y="730606"/>
            <a:ext cx="6924241" cy="584775"/>
          </a:xfrm>
          <a:prstGeom prst="rect">
            <a:avLst/>
          </a:prstGeom>
        </p:spPr>
        <p:txBody>
          <a:bodyPr>
            <a:spAutoFit/>
          </a:bodyPr>
          <a:lstStyle/>
          <a:p>
            <a:pPr algn="ctr" rtl="1">
              <a:defRPr/>
            </a:pPr>
            <a:r>
              <a:rPr lang="fa-IR"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نقد و بررسی الگوي طراحي آموزشي انگيزش </a:t>
            </a:r>
            <a:endParaRPr lang="en-US" sz="32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endParaRPr>
          </a:p>
        </p:txBody>
      </p:sp>
    </p:spTree>
    <p:extLst>
      <p:ext uri="{BB962C8B-B14F-4D97-AF65-F5344CB8AC3E}">
        <p14:creationId xmlns:p14="http://schemas.microsoft.com/office/powerpoint/2010/main" xmlns="" val="2023667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2057400" y="762001"/>
            <a:ext cx="8395840" cy="492443"/>
          </a:xfrm>
          <a:prstGeom prst="rect">
            <a:avLst/>
          </a:prstGeom>
        </p:spPr>
        <p:txBody>
          <a:bodyPr>
            <a:spAutoFit/>
          </a:bodyPr>
          <a:lstStyle/>
          <a:p>
            <a:pPr algn="ctr" rtl="1">
              <a:defRPr/>
            </a:pPr>
            <a:r>
              <a:rPr lang="en-US" sz="2600" b="1" dirty="0">
                <a:ln w="19050">
                  <a:solidFill>
                    <a:schemeClr val="tx2">
                      <a:tint val="1000"/>
                    </a:schemeClr>
                  </a:solidFill>
                  <a:prstDash val="solid"/>
                </a:ln>
                <a:solidFill>
                  <a:schemeClr val="accent3"/>
                </a:solidFill>
                <a:effectLst>
                  <a:glow rad="101600">
                    <a:schemeClr val="accent4">
                      <a:satMod val="175000"/>
                      <a:alpha val="40000"/>
                    </a:schemeClr>
                  </a:glow>
                  <a:outerShdw blurRad="50000" dist="50800" dir="7500000" algn="tl">
                    <a:srgbClr val="000000">
                      <a:shade val="5000"/>
                      <a:alpha val="35000"/>
                    </a:srgbClr>
                  </a:outerShdw>
                </a:effectLst>
                <a:latin typeface="Arial" charset="0"/>
                <a:cs typeface="B Zar" pitchFamily="2" charset="-78"/>
              </a:rPr>
              <a:t>THE COMPLETE INSTRUCTIONAL DESIGN PLAN</a:t>
            </a:r>
          </a:p>
        </p:txBody>
      </p:sp>
      <p:grpSp>
        <p:nvGrpSpPr>
          <p:cNvPr id="2" name="Group 26"/>
          <p:cNvGrpSpPr>
            <a:grpSpLocks/>
          </p:cNvGrpSpPr>
          <p:nvPr/>
        </p:nvGrpSpPr>
        <p:grpSpPr bwMode="auto">
          <a:xfrm>
            <a:off x="1766888" y="1524000"/>
            <a:ext cx="8901112" cy="5105400"/>
            <a:chOff x="242151" y="1524003"/>
            <a:chExt cx="8901849" cy="5105397"/>
          </a:xfrm>
        </p:grpSpPr>
        <p:grpSp>
          <p:nvGrpSpPr>
            <p:cNvPr id="3" name="Group 7"/>
            <p:cNvGrpSpPr>
              <a:grpSpLocks/>
            </p:cNvGrpSpPr>
            <p:nvPr/>
          </p:nvGrpSpPr>
          <p:grpSpPr bwMode="auto">
            <a:xfrm>
              <a:off x="242151" y="1524003"/>
              <a:ext cx="8687088" cy="707886"/>
              <a:chOff x="242151" y="1722219"/>
              <a:chExt cx="8687088" cy="707886"/>
            </a:xfrm>
          </p:grpSpPr>
          <p:sp>
            <p:nvSpPr>
              <p:cNvPr id="128" name="Rounded Rectangle 127"/>
              <p:cNvSpPr/>
              <p:nvPr/>
            </p:nvSpPr>
            <p:spPr bwMode="auto">
              <a:xfrm>
                <a:off x="242151" y="1722219"/>
                <a:ext cx="8687088" cy="639978"/>
              </a:xfrm>
              <a:prstGeom prst="round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43" name="Rectangle 2"/>
              <p:cNvSpPr>
                <a:spLocks noChangeArrowheads="1"/>
              </p:cNvSpPr>
              <p:nvPr/>
            </p:nvSpPr>
            <p:spPr bwMode="auto">
              <a:xfrm>
                <a:off x="366425" y="1722219"/>
                <a:ext cx="85489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latin typeface="Times New Roman" panose="02020603050405020304" pitchFamily="18" charset="0"/>
                    <a:cs typeface="Times New Roman" panose="02020603050405020304" pitchFamily="18" charset="0"/>
                  </a:rPr>
                  <a:t>Identify </a:t>
                </a:r>
                <a:r>
                  <a:rPr lang="en-US" sz="2000" b="1" u="sng">
                    <a:latin typeface="Times New Roman" panose="02020603050405020304" pitchFamily="18" charset="0"/>
                    <a:cs typeface="Times New Roman" panose="02020603050405020304" pitchFamily="18" charset="0"/>
                  </a:rPr>
                  <a:t>instructional problems</a:t>
                </a:r>
                <a:r>
                  <a:rPr lang="en-US" sz="2000" b="1" i="1">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and specify goals for designing an instructional program</a:t>
                </a:r>
              </a:p>
            </p:txBody>
          </p:sp>
        </p:grpSp>
        <p:grpSp>
          <p:nvGrpSpPr>
            <p:cNvPr id="4" name="Group 8"/>
            <p:cNvGrpSpPr>
              <a:grpSpLocks/>
            </p:cNvGrpSpPr>
            <p:nvPr/>
          </p:nvGrpSpPr>
          <p:grpSpPr bwMode="auto">
            <a:xfrm>
              <a:off x="269444" y="2209803"/>
              <a:ext cx="8687088" cy="476310"/>
              <a:chOff x="269444" y="2495490"/>
              <a:chExt cx="8687088" cy="476310"/>
            </a:xfrm>
          </p:grpSpPr>
          <p:sp>
            <p:nvSpPr>
              <p:cNvPr id="129" name="Rounded Rectangle 128"/>
              <p:cNvSpPr/>
              <p:nvPr/>
            </p:nvSpPr>
            <p:spPr bwMode="auto">
              <a:xfrm>
                <a:off x="269444" y="2515698"/>
                <a:ext cx="8687088" cy="456102"/>
              </a:xfrm>
              <a:prstGeom prst="roundRect">
                <a:avLst/>
              </a:prstGeom>
              <a:solidFill>
                <a:srgbClr val="66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39" name="Rectangle 3"/>
              <p:cNvSpPr>
                <a:spLocks noChangeArrowheads="1"/>
              </p:cNvSpPr>
              <p:nvPr/>
            </p:nvSpPr>
            <p:spPr bwMode="auto">
              <a:xfrm>
                <a:off x="290225" y="2495490"/>
                <a:ext cx="8625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latin typeface="Times New Roman" panose="02020603050405020304" pitchFamily="18" charset="0"/>
                    <a:cs typeface="Times New Roman" panose="02020603050405020304" pitchFamily="18" charset="0"/>
                  </a:rPr>
                  <a:t>Examine </a:t>
                </a:r>
                <a:r>
                  <a:rPr lang="en-US" sz="2000" b="1" u="sng">
                    <a:latin typeface="Times New Roman" panose="02020603050405020304" pitchFamily="18" charset="0"/>
                    <a:cs typeface="Times New Roman" panose="02020603050405020304" pitchFamily="18" charset="0"/>
                  </a:rPr>
                  <a:t>learner characteristics</a:t>
                </a:r>
                <a:r>
                  <a:rPr lang="en-US" sz="2000" b="1">
                    <a:latin typeface="Times New Roman" panose="02020603050405020304" pitchFamily="18" charset="0"/>
                    <a:cs typeface="Times New Roman" panose="02020603050405020304" pitchFamily="18" charset="0"/>
                  </a:rPr>
                  <a:t> that should receive attention during planning</a:t>
                </a:r>
              </a:p>
            </p:txBody>
          </p:sp>
        </p:grpSp>
        <p:grpSp>
          <p:nvGrpSpPr>
            <p:cNvPr id="5" name="Group 21"/>
            <p:cNvGrpSpPr>
              <a:grpSpLocks/>
            </p:cNvGrpSpPr>
            <p:nvPr/>
          </p:nvGrpSpPr>
          <p:grpSpPr bwMode="auto">
            <a:xfrm>
              <a:off x="255588" y="2740528"/>
              <a:ext cx="8721725" cy="764672"/>
              <a:chOff x="255588" y="2740528"/>
              <a:chExt cx="8721725" cy="764672"/>
            </a:xfrm>
          </p:grpSpPr>
          <p:sp>
            <p:nvSpPr>
              <p:cNvPr id="130" name="Rounded Rectangle 129"/>
              <p:cNvSpPr/>
              <p:nvPr/>
            </p:nvSpPr>
            <p:spPr bwMode="auto">
              <a:xfrm>
                <a:off x="255588" y="2743203"/>
                <a:ext cx="8687088" cy="761997"/>
              </a:xfrm>
              <a:prstGeom prst="round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35" name="Rectangle 4"/>
              <p:cNvSpPr>
                <a:spLocks noChangeArrowheads="1"/>
              </p:cNvSpPr>
              <p:nvPr/>
            </p:nvSpPr>
            <p:spPr bwMode="auto">
              <a:xfrm>
                <a:off x="366425" y="2740528"/>
                <a:ext cx="86108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latin typeface="Times New Roman" panose="02020603050405020304" pitchFamily="18" charset="0"/>
                    <a:cs typeface="Times New Roman" panose="02020603050405020304" pitchFamily="18" charset="0"/>
                  </a:rPr>
                  <a:t>Identify </a:t>
                </a:r>
                <a:r>
                  <a:rPr lang="en-US" sz="2000" b="1" u="sng">
                    <a:latin typeface="Times New Roman" panose="02020603050405020304" pitchFamily="18" charset="0"/>
                    <a:cs typeface="Times New Roman" panose="02020603050405020304" pitchFamily="18" charset="0"/>
                  </a:rPr>
                  <a:t>subject content</a:t>
                </a:r>
                <a:r>
                  <a:rPr lang="en-US" sz="2000" b="1">
                    <a:latin typeface="Times New Roman" panose="02020603050405020304" pitchFamily="18" charset="0"/>
                    <a:cs typeface="Times New Roman" panose="02020603050405020304" pitchFamily="18" charset="0"/>
                  </a:rPr>
                  <a:t>, and </a:t>
                </a:r>
                <a:r>
                  <a:rPr lang="en-US" sz="2000" b="1" u="sng">
                    <a:latin typeface="Times New Roman" panose="02020603050405020304" pitchFamily="18" charset="0"/>
                    <a:cs typeface="Times New Roman" panose="02020603050405020304" pitchFamily="18" charset="0"/>
                  </a:rPr>
                  <a:t>analyze task</a:t>
                </a:r>
                <a:r>
                  <a:rPr lang="en-US" sz="2000" b="1">
                    <a:latin typeface="Times New Roman" panose="02020603050405020304" pitchFamily="18" charset="0"/>
                    <a:cs typeface="Times New Roman" panose="02020603050405020304" pitchFamily="18" charset="0"/>
                  </a:rPr>
                  <a:t> components related to stated goals and purposes</a:t>
                </a:r>
              </a:p>
            </p:txBody>
          </p:sp>
        </p:grpSp>
        <p:grpSp>
          <p:nvGrpSpPr>
            <p:cNvPr id="6" name="Group 12"/>
            <p:cNvGrpSpPr>
              <a:grpSpLocks/>
            </p:cNvGrpSpPr>
            <p:nvPr/>
          </p:nvGrpSpPr>
          <p:grpSpPr bwMode="auto">
            <a:xfrm>
              <a:off x="276369" y="3573380"/>
              <a:ext cx="8687088" cy="465220"/>
              <a:chOff x="276369" y="3505200"/>
              <a:chExt cx="8687088" cy="465220"/>
            </a:xfrm>
          </p:grpSpPr>
          <p:sp>
            <p:nvSpPr>
              <p:cNvPr id="131" name="Rounded Rectangle 130"/>
              <p:cNvSpPr/>
              <p:nvPr/>
            </p:nvSpPr>
            <p:spPr bwMode="auto">
              <a:xfrm>
                <a:off x="276369" y="3505200"/>
                <a:ext cx="8687088" cy="465220"/>
              </a:xfrm>
              <a:prstGeom prst="roundRect">
                <a:avLst/>
              </a:prstGeom>
              <a:solidFill>
                <a:srgbClr val="66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31" name="Rectangle 5"/>
              <p:cNvSpPr>
                <a:spLocks noChangeArrowheads="1"/>
              </p:cNvSpPr>
              <p:nvPr/>
            </p:nvSpPr>
            <p:spPr bwMode="auto">
              <a:xfrm>
                <a:off x="2133600" y="3562290"/>
                <a:ext cx="49938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State </a:t>
                </a:r>
                <a:r>
                  <a:rPr lang="en-US" sz="2000" b="1" u="sng">
                    <a:latin typeface="Times New Roman" panose="02020603050405020304" pitchFamily="18" charset="0"/>
                    <a:cs typeface="Times New Roman" panose="02020603050405020304" pitchFamily="18" charset="0"/>
                  </a:rPr>
                  <a:t>instructional objectives</a:t>
                </a:r>
                <a:r>
                  <a:rPr lang="en-US" sz="2000" b="1">
                    <a:latin typeface="Times New Roman" panose="02020603050405020304" pitchFamily="18" charset="0"/>
                    <a:cs typeface="Times New Roman" panose="02020603050405020304" pitchFamily="18" charset="0"/>
                  </a:rPr>
                  <a:t> for the learner</a:t>
                </a:r>
              </a:p>
            </p:txBody>
          </p:sp>
        </p:grpSp>
        <p:grpSp>
          <p:nvGrpSpPr>
            <p:cNvPr id="7" name="Group 11"/>
            <p:cNvGrpSpPr>
              <a:grpSpLocks/>
            </p:cNvGrpSpPr>
            <p:nvPr/>
          </p:nvGrpSpPr>
          <p:grpSpPr bwMode="auto">
            <a:xfrm>
              <a:off x="290225" y="4132818"/>
              <a:ext cx="8853775" cy="439182"/>
              <a:chOff x="290225" y="4038600"/>
              <a:chExt cx="8853775" cy="439182"/>
            </a:xfrm>
          </p:grpSpPr>
          <p:sp>
            <p:nvSpPr>
              <p:cNvPr id="132" name="Rounded Rectangle 131"/>
              <p:cNvSpPr/>
              <p:nvPr/>
            </p:nvSpPr>
            <p:spPr bwMode="auto">
              <a:xfrm>
                <a:off x="290225" y="4038600"/>
                <a:ext cx="8687088" cy="439182"/>
              </a:xfrm>
              <a:prstGeom prst="roundRect">
                <a:avLst/>
              </a:prstGeom>
              <a:solidFill>
                <a:srgbClr val="99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27" name="Rectangle 6"/>
              <p:cNvSpPr>
                <a:spLocks noChangeArrowheads="1"/>
              </p:cNvSpPr>
              <p:nvPr/>
            </p:nvSpPr>
            <p:spPr bwMode="auto">
              <a:xfrm>
                <a:off x="518825" y="4038600"/>
                <a:ext cx="86251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u="sng">
                    <a:latin typeface="Times New Roman" panose="02020603050405020304" pitchFamily="18" charset="0"/>
                    <a:cs typeface="Times New Roman" panose="02020603050405020304" pitchFamily="18" charset="0"/>
                  </a:rPr>
                  <a:t>Sequence content within each instructional unit for logical learning</a:t>
                </a:r>
                <a:endParaRPr lang="en-US" sz="2000" b="1">
                  <a:latin typeface="Times New Roman" panose="02020603050405020304" pitchFamily="18" charset="0"/>
                  <a:cs typeface="Times New Roman" panose="02020603050405020304" pitchFamily="18" charset="0"/>
                </a:endParaRPr>
              </a:p>
            </p:txBody>
          </p:sp>
        </p:grpSp>
        <p:grpSp>
          <p:nvGrpSpPr>
            <p:cNvPr id="8" name="Group 14"/>
            <p:cNvGrpSpPr>
              <a:grpSpLocks/>
            </p:cNvGrpSpPr>
            <p:nvPr/>
          </p:nvGrpSpPr>
          <p:grpSpPr bwMode="auto">
            <a:xfrm>
              <a:off x="284163" y="4705290"/>
              <a:ext cx="8686657" cy="400110"/>
              <a:chOff x="284163" y="2647890"/>
              <a:chExt cx="8686657" cy="400110"/>
            </a:xfrm>
          </p:grpSpPr>
          <p:sp>
            <p:nvSpPr>
              <p:cNvPr id="16" name="Rounded Rectangle 15"/>
              <p:cNvSpPr/>
              <p:nvPr/>
            </p:nvSpPr>
            <p:spPr bwMode="auto">
              <a:xfrm>
                <a:off x="284163" y="2647890"/>
                <a:ext cx="8686657" cy="400050"/>
              </a:xfrm>
              <a:prstGeom prst="roundRect">
                <a:avLst/>
              </a:prstGeom>
              <a:solidFill>
                <a:srgbClr val="66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23" name="Rectangle 16"/>
              <p:cNvSpPr>
                <a:spLocks noChangeArrowheads="1"/>
              </p:cNvSpPr>
              <p:nvPr/>
            </p:nvSpPr>
            <p:spPr bwMode="auto">
              <a:xfrm>
                <a:off x="284163" y="2647890"/>
                <a:ext cx="85550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u="sng">
                    <a:latin typeface="Times New Roman" panose="02020603050405020304" pitchFamily="18" charset="0"/>
                    <a:cs typeface="Times New Roman" panose="02020603050405020304" pitchFamily="18" charset="0"/>
                  </a:rPr>
                  <a:t>Design instructional strategies</a:t>
                </a:r>
                <a:r>
                  <a:rPr lang="en-US" sz="2000" b="1">
                    <a:latin typeface="Times New Roman" panose="02020603050405020304" pitchFamily="18" charset="0"/>
                    <a:cs typeface="Times New Roman" panose="02020603050405020304" pitchFamily="18" charset="0"/>
                  </a:rPr>
                  <a:t> so that each learner can master the objectives.</a:t>
                </a:r>
              </a:p>
            </p:txBody>
          </p:sp>
        </p:grpSp>
        <p:grpSp>
          <p:nvGrpSpPr>
            <p:cNvPr id="9" name="Group 17"/>
            <p:cNvGrpSpPr>
              <a:grpSpLocks/>
            </p:cNvGrpSpPr>
            <p:nvPr/>
          </p:nvGrpSpPr>
          <p:grpSpPr bwMode="auto">
            <a:xfrm>
              <a:off x="284163" y="5226424"/>
              <a:ext cx="8686657" cy="412376"/>
              <a:chOff x="284163" y="3645334"/>
              <a:chExt cx="8686657" cy="412376"/>
            </a:xfrm>
          </p:grpSpPr>
          <p:sp>
            <p:nvSpPr>
              <p:cNvPr id="19" name="Rounded Rectangle 18"/>
              <p:cNvSpPr/>
              <p:nvPr/>
            </p:nvSpPr>
            <p:spPr bwMode="auto">
              <a:xfrm>
                <a:off x="284163" y="3645334"/>
                <a:ext cx="8686657" cy="412376"/>
              </a:xfrm>
              <a:prstGeom prst="roundRect">
                <a:avLst/>
              </a:prstGeom>
              <a:solidFill>
                <a:srgbClr val="66FF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19" name="Rectangle 19"/>
              <p:cNvSpPr>
                <a:spLocks noChangeArrowheads="1"/>
              </p:cNvSpPr>
              <p:nvPr/>
            </p:nvSpPr>
            <p:spPr bwMode="auto">
              <a:xfrm>
                <a:off x="990600" y="3657600"/>
                <a:ext cx="6248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u="sng">
                    <a:latin typeface="Times New Roman" panose="02020603050405020304" pitchFamily="18" charset="0"/>
                    <a:cs typeface="Times New Roman" panose="02020603050405020304" pitchFamily="18" charset="0"/>
                  </a:rPr>
                  <a:t>Plan the instructional message and delivery.</a:t>
                </a:r>
                <a:endParaRPr lang="en-US" sz="2000" b="1">
                  <a:latin typeface="Times New Roman" panose="02020603050405020304" pitchFamily="18" charset="0"/>
                  <a:cs typeface="Times New Roman" panose="02020603050405020304" pitchFamily="18" charset="0"/>
                </a:endParaRPr>
              </a:p>
            </p:txBody>
          </p:sp>
        </p:grpSp>
        <p:grpSp>
          <p:nvGrpSpPr>
            <p:cNvPr id="10" name="Group 10"/>
            <p:cNvGrpSpPr>
              <a:grpSpLocks/>
            </p:cNvGrpSpPr>
            <p:nvPr/>
          </p:nvGrpSpPr>
          <p:grpSpPr bwMode="auto">
            <a:xfrm>
              <a:off x="284163" y="5744380"/>
              <a:ext cx="8686657" cy="427820"/>
              <a:chOff x="284163" y="5520535"/>
              <a:chExt cx="8686657" cy="427820"/>
            </a:xfrm>
          </p:grpSpPr>
          <p:sp>
            <p:nvSpPr>
              <p:cNvPr id="23" name="Rounded Rectangle 22"/>
              <p:cNvSpPr/>
              <p:nvPr/>
            </p:nvSpPr>
            <p:spPr bwMode="auto">
              <a:xfrm>
                <a:off x="284163" y="5535897"/>
                <a:ext cx="8686657" cy="412458"/>
              </a:xfrm>
              <a:prstGeom prst="round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15" name="Rectangle 24"/>
              <p:cNvSpPr>
                <a:spLocks noChangeArrowheads="1"/>
              </p:cNvSpPr>
              <p:nvPr/>
            </p:nvSpPr>
            <p:spPr bwMode="auto">
              <a:xfrm>
                <a:off x="1427163" y="5520535"/>
                <a:ext cx="63452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u="sng">
                    <a:latin typeface="Times New Roman" panose="02020603050405020304" pitchFamily="18" charset="0"/>
                    <a:cs typeface="Times New Roman" panose="02020603050405020304" pitchFamily="18" charset="0"/>
                  </a:rPr>
                  <a:t>Develop evaluation instruments to assess objectives.</a:t>
                </a:r>
                <a:endParaRPr lang="en-US" sz="2000" b="1">
                  <a:latin typeface="Times New Roman" panose="02020603050405020304" pitchFamily="18" charset="0"/>
                  <a:cs typeface="Times New Roman" panose="02020603050405020304" pitchFamily="18" charset="0"/>
                </a:endParaRPr>
              </a:p>
            </p:txBody>
          </p:sp>
        </p:grpSp>
        <p:grpSp>
          <p:nvGrpSpPr>
            <p:cNvPr id="11" name="Group 9"/>
            <p:cNvGrpSpPr>
              <a:grpSpLocks/>
            </p:cNvGrpSpPr>
            <p:nvPr/>
          </p:nvGrpSpPr>
          <p:grpSpPr bwMode="auto">
            <a:xfrm>
              <a:off x="304943" y="6229290"/>
              <a:ext cx="8686657" cy="400110"/>
              <a:chOff x="304943" y="6096000"/>
              <a:chExt cx="8686657" cy="400110"/>
            </a:xfrm>
          </p:grpSpPr>
          <p:sp>
            <p:nvSpPr>
              <p:cNvPr id="24" name="Rounded Rectangle 23"/>
              <p:cNvSpPr/>
              <p:nvPr/>
            </p:nvSpPr>
            <p:spPr bwMode="auto">
              <a:xfrm>
                <a:off x="304943" y="6150859"/>
                <a:ext cx="8686657" cy="345251"/>
              </a:xfrm>
              <a:prstGeom prst="roundRect">
                <a:avLst/>
              </a:prstGeom>
              <a:solidFill>
                <a:srgbClr val="66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b="1" dirty="0">
                  <a:solidFill>
                    <a:schemeClr val="tx1"/>
                  </a:solidFill>
                </a:endParaRPr>
              </a:p>
            </p:txBody>
          </p:sp>
          <p:sp>
            <p:nvSpPr>
              <p:cNvPr id="110611" name="Rectangle 25"/>
              <p:cNvSpPr>
                <a:spLocks noChangeArrowheads="1"/>
              </p:cNvSpPr>
              <p:nvPr/>
            </p:nvSpPr>
            <p:spPr bwMode="auto">
              <a:xfrm>
                <a:off x="976816" y="6096000"/>
                <a:ext cx="74051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latin typeface="Times New Roman" panose="02020603050405020304" pitchFamily="18" charset="0"/>
                    <a:cs typeface="Times New Roman" panose="02020603050405020304" pitchFamily="18" charset="0"/>
                  </a:rPr>
                  <a:t>Select </a:t>
                </a:r>
                <a:r>
                  <a:rPr lang="en-US" sz="2000" b="1" u="sng">
                    <a:latin typeface="Times New Roman" panose="02020603050405020304" pitchFamily="18" charset="0"/>
                    <a:cs typeface="Times New Roman" panose="02020603050405020304" pitchFamily="18" charset="0"/>
                  </a:rPr>
                  <a:t>resources</a:t>
                </a:r>
                <a:r>
                  <a:rPr lang="en-US" sz="2000" b="1">
                    <a:latin typeface="Times New Roman" panose="02020603050405020304" pitchFamily="18" charset="0"/>
                    <a:cs typeface="Times New Roman" panose="02020603050405020304" pitchFamily="18" charset="0"/>
                  </a:rPr>
                  <a:t> to support instruction and learning activities.</a:t>
                </a:r>
              </a:p>
            </p:txBody>
          </p:sp>
        </p:grpSp>
      </p:grpSp>
      <p:sp>
        <p:nvSpPr>
          <p:cNvPr id="14" name="Right Arrow 13">
            <a:hlinkClick r:id="rId2" action="ppaction://hlinksldjump"/>
          </p:cNvPr>
          <p:cNvSpPr/>
          <p:nvPr/>
        </p:nvSpPr>
        <p:spPr>
          <a:xfrm>
            <a:off x="1759224" y="974280"/>
            <a:ext cx="621144" cy="428655"/>
          </a:xfrm>
          <a:prstGeom prst="right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632916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p:cTn id="7" dur="500" fill="hold"/>
                                        <p:tgtEl>
                                          <p:spTgt spid="135"/>
                                        </p:tgtEl>
                                        <p:attrNameLst>
                                          <p:attrName>ppt_w</p:attrName>
                                        </p:attrNameLst>
                                      </p:cBhvr>
                                      <p:tavLst>
                                        <p:tav tm="0">
                                          <p:val>
                                            <p:fltVal val="0"/>
                                          </p:val>
                                        </p:tav>
                                        <p:tav tm="100000">
                                          <p:val>
                                            <p:strVal val="#ppt_w"/>
                                          </p:val>
                                        </p:tav>
                                      </p:tavLst>
                                    </p:anim>
                                    <p:anim calcmode="lin" valueType="num">
                                      <p:cBhvr>
                                        <p:cTn id="8" dur="500" fill="hold"/>
                                        <p:tgtEl>
                                          <p:spTgt spid="135"/>
                                        </p:tgtEl>
                                        <p:attrNameLst>
                                          <p:attrName>ppt_h</p:attrName>
                                        </p:attrNameLst>
                                      </p:cBhvr>
                                      <p:tavLst>
                                        <p:tav tm="0">
                                          <p:val>
                                            <p:fltVal val="0"/>
                                          </p:val>
                                        </p:tav>
                                        <p:tav tm="100000">
                                          <p:val>
                                            <p:strVal val="#ppt_h"/>
                                          </p:val>
                                        </p:tav>
                                      </p:tavLst>
                                    </p:anim>
                                    <p:animEffect transition="in" filter="fade">
                                      <p:cBhvr>
                                        <p:cTn id="9" dur="500"/>
                                        <p:tgtEl>
                                          <p:spTgt spid="135"/>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2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66" y="740514"/>
            <a:ext cx="9692640" cy="773493"/>
          </a:xfrm>
        </p:spPr>
        <p:txBody>
          <a:bodyPr>
            <a:normAutofit fontScale="90000"/>
          </a:bodyPr>
          <a:lstStyle/>
          <a:p>
            <a:pPr algn="r"/>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روش های پیشرفته تدریس</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3" name="Group 2"/>
          <p:cNvGrpSpPr/>
          <p:nvPr/>
        </p:nvGrpSpPr>
        <p:grpSpPr>
          <a:xfrm>
            <a:off x="734518" y="1903751"/>
            <a:ext cx="9210879" cy="4072620"/>
            <a:chOff x="851955" y="1933731"/>
            <a:chExt cx="8643737" cy="4072620"/>
          </a:xfrm>
        </p:grpSpPr>
        <p:sp>
          <p:nvSpPr>
            <p:cNvPr id="4" name="Freeform 3"/>
            <p:cNvSpPr/>
            <p:nvPr/>
          </p:nvSpPr>
          <p:spPr>
            <a:xfrm>
              <a:off x="1431190" y="2246677"/>
              <a:ext cx="3479075" cy="995842"/>
            </a:xfrm>
            <a:custGeom>
              <a:avLst/>
              <a:gdLst>
                <a:gd name="connsiteX0" fmla="*/ 0 w 3479075"/>
                <a:gd name="connsiteY0" fmla="*/ 0 h 995842"/>
                <a:gd name="connsiteX1" fmla="*/ 3479075 w 3479075"/>
                <a:gd name="connsiteY1" fmla="*/ 0 h 995842"/>
                <a:gd name="connsiteX2" fmla="*/ 3479075 w 3479075"/>
                <a:gd name="connsiteY2" fmla="*/ 995842 h 995842"/>
                <a:gd name="connsiteX3" fmla="*/ 0 w 3479075"/>
                <a:gd name="connsiteY3" fmla="*/ 995842 h 995842"/>
                <a:gd name="connsiteX4" fmla="*/ 0 w 3479075"/>
                <a:gd name="connsiteY4" fmla="*/ 0 h 99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075" h="995842">
                  <a:moveTo>
                    <a:pt x="0" y="0"/>
                  </a:moveTo>
                  <a:lnTo>
                    <a:pt x="3479075" y="0"/>
                  </a:lnTo>
                  <a:lnTo>
                    <a:pt x="3479075" y="995842"/>
                  </a:lnTo>
                  <a:lnTo>
                    <a:pt x="0" y="995842"/>
                  </a:lnTo>
                  <a:lnTo>
                    <a:pt x="0" y="0"/>
                  </a:lnTo>
                  <a:close/>
                </a:path>
              </a:pathLst>
            </a:custGeom>
            <a:scene3d>
              <a:camera prst="orthographicFront"/>
              <a:lightRig rig="threePt" dir="t">
                <a:rot lat="0" lon="0" rev="7500000"/>
              </a:lightRig>
            </a:scene3d>
            <a:sp3d prstMaterial="plastic">
              <a:bevelT w="127000" h="35400"/>
            </a:sp3d>
          </p:spPr>
          <p:style>
            <a:lnRef idx="1">
              <a:schemeClr val="accent3">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517" tIns="76200" rIns="76200" bIns="76200" numCol="1" spcCol="1270" anchor="ctr" anchorCtr="0">
              <a:noAutofit/>
            </a:bodyPr>
            <a:lstStyle/>
            <a:p>
              <a:pPr lvl="0" algn="r" defTabSz="889000">
                <a:lnSpc>
                  <a:spcPct val="90000"/>
                </a:lnSpc>
                <a:spcBef>
                  <a:spcPct val="0"/>
                </a:spcBef>
                <a:spcAft>
                  <a:spcPct val="35000"/>
                </a:spcAft>
              </a:pPr>
              <a:r>
                <a:rPr lang="fa-IR" sz="2000" kern="1200" dirty="0" smtClean="0">
                  <a:cs typeface="B Nazanin" panose="00000400000000000000" pitchFamily="2" charset="-78"/>
                </a:rPr>
                <a:t>الگوی طراحی آموزشی آشور</a:t>
              </a:r>
              <a:endParaRPr lang="en-US" sz="2000" kern="1200" dirty="0">
                <a:cs typeface="B Nazanin" panose="00000400000000000000" pitchFamily="2" charset="-78"/>
              </a:endParaRPr>
            </a:p>
          </p:txBody>
        </p:sp>
        <p:sp>
          <p:nvSpPr>
            <p:cNvPr id="5" name="Rectangle 4"/>
            <p:cNvSpPr/>
            <p:nvPr/>
          </p:nvSpPr>
          <p:spPr>
            <a:xfrm>
              <a:off x="867142" y="1981999"/>
              <a:ext cx="1287615" cy="1342051"/>
            </a:xfrm>
            <a:prstGeom prst="rect">
              <a:avLst/>
            </a:prstGeom>
            <a:blipFill dpi="0" rotWithShape="1">
              <a:blip r:embed="rId2" cstate="email">
                <a:extLst>
                  <a:ext uri="{28A0092B-C50C-407E-A947-70E740481C1C}">
                    <a14:useLocalDpi xmlns="" xmlns:a14="http://schemas.microsoft.com/office/drawing/2010/main"/>
                  </a:ext>
                </a:extLst>
              </a:blip>
              <a:srcRect/>
              <a:stretch>
                <a:fillRect l="2695" r="2695"/>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5059445" y="2246677"/>
              <a:ext cx="4436247" cy="995842"/>
            </a:xfrm>
            <a:custGeom>
              <a:avLst/>
              <a:gdLst>
                <a:gd name="connsiteX0" fmla="*/ 0 w 4321415"/>
                <a:gd name="connsiteY0" fmla="*/ 0 h 995842"/>
                <a:gd name="connsiteX1" fmla="*/ 4321415 w 4321415"/>
                <a:gd name="connsiteY1" fmla="*/ 0 h 995842"/>
                <a:gd name="connsiteX2" fmla="*/ 4321415 w 4321415"/>
                <a:gd name="connsiteY2" fmla="*/ 995842 h 995842"/>
                <a:gd name="connsiteX3" fmla="*/ 0 w 4321415"/>
                <a:gd name="connsiteY3" fmla="*/ 995842 h 995842"/>
                <a:gd name="connsiteX4" fmla="*/ 0 w 4321415"/>
                <a:gd name="connsiteY4" fmla="*/ 0 h 99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1415" h="995842">
                  <a:moveTo>
                    <a:pt x="0" y="0"/>
                  </a:moveTo>
                  <a:lnTo>
                    <a:pt x="4321415" y="0"/>
                  </a:lnTo>
                  <a:lnTo>
                    <a:pt x="4321415" y="995842"/>
                  </a:lnTo>
                  <a:lnTo>
                    <a:pt x="0" y="995842"/>
                  </a:lnTo>
                  <a:lnTo>
                    <a:pt x="0" y="0"/>
                  </a:lnTo>
                  <a:close/>
                </a:path>
              </a:pathLst>
            </a:custGeom>
            <a:scene3d>
              <a:camera prst="orthographicFront"/>
              <a:lightRig rig="threePt" dir="t">
                <a:rot lat="0" lon="0" rev="7500000"/>
              </a:lightRig>
            </a:scene3d>
            <a:sp3d prstMaterial="plastic">
              <a:bevelT w="127000" h="35400"/>
            </a:sp3d>
          </p:spPr>
          <p:style>
            <a:lnRef idx="1">
              <a:schemeClr val="accent3">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517" tIns="76200" rIns="76200" bIns="76200" numCol="1" spcCol="1270" anchor="ctr" anchorCtr="0">
              <a:noAutofit/>
            </a:bodyPr>
            <a:lstStyle/>
            <a:p>
              <a:pPr lvl="0" algn="r" defTabSz="889000">
                <a:lnSpc>
                  <a:spcPct val="90000"/>
                </a:lnSpc>
                <a:spcBef>
                  <a:spcPct val="0"/>
                </a:spcBef>
                <a:spcAft>
                  <a:spcPct val="35000"/>
                </a:spcAft>
              </a:pPr>
              <a:r>
                <a:rPr lang="fa-IR" sz="2000" kern="1200" dirty="0" smtClean="0">
                  <a:cs typeface="B Nazanin" panose="00000400000000000000" pitchFamily="2" charset="-78"/>
                </a:rPr>
                <a:t>الگوی طراحی آموزشی گانیه</a:t>
              </a:r>
              <a:endParaRPr lang="en-US" sz="2000" kern="1200" dirty="0">
                <a:cs typeface="B Nazanin" panose="00000400000000000000" pitchFamily="2" charset="-78"/>
              </a:endParaRPr>
            </a:p>
          </p:txBody>
        </p:sp>
        <p:sp>
          <p:nvSpPr>
            <p:cNvPr id="7" name="Rectangle 6"/>
            <p:cNvSpPr/>
            <p:nvPr/>
          </p:nvSpPr>
          <p:spPr>
            <a:xfrm>
              <a:off x="5198763" y="1933731"/>
              <a:ext cx="1351939" cy="1362945"/>
            </a:xfrm>
            <a:prstGeom prst="rect">
              <a:avLst/>
            </a:prstGeom>
            <a:blipFill dpi="0" rotWithShape="1">
              <a:blip r:embed="rId3" cstate="email">
                <a:extLst>
                  <a:ext uri="{28A0092B-C50C-407E-A947-70E740481C1C}">
                    <a14:useLocalDpi xmlns="" xmlns:a14="http://schemas.microsoft.com/office/drawing/2010/main"/>
                  </a:ext>
                </a:extLst>
              </a:blip>
              <a:srcRect/>
              <a:stretch>
                <a:fillRect t="4614" b="4614"/>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1572562" y="3684253"/>
              <a:ext cx="3335876" cy="995842"/>
            </a:xfrm>
            <a:custGeom>
              <a:avLst/>
              <a:gdLst>
                <a:gd name="connsiteX0" fmla="*/ 0 w 3186696"/>
                <a:gd name="connsiteY0" fmla="*/ 0 h 995842"/>
                <a:gd name="connsiteX1" fmla="*/ 3186696 w 3186696"/>
                <a:gd name="connsiteY1" fmla="*/ 0 h 995842"/>
                <a:gd name="connsiteX2" fmla="*/ 3186696 w 3186696"/>
                <a:gd name="connsiteY2" fmla="*/ 995842 h 995842"/>
                <a:gd name="connsiteX3" fmla="*/ 0 w 3186696"/>
                <a:gd name="connsiteY3" fmla="*/ 995842 h 995842"/>
                <a:gd name="connsiteX4" fmla="*/ 0 w 3186696"/>
                <a:gd name="connsiteY4" fmla="*/ 0 h 99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696" h="995842">
                  <a:moveTo>
                    <a:pt x="0" y="0"/>
                  </a:moveTo>
                  <a:lnTo>
                    <a:pt x="3186696" y="0"/>
                  </a:lnTo>
                  <a:lnTo>
                    <a:pt x="3186696" y="995842"/>
                  </a:lnTo>
                  <a:lnTo>
                    <a:pt x="0" y="995842"/>
                  </a:lnTo>
                  <a:lnTo>
                    <a:pt x="0" y="0"/>
                  </a:lnTo>
                  <a:close/>
                </a:path>
              </a:pathLst>
            </a:custGeom>
            <a:scene3d>
              <a:camera prst="orthographicFront"/>
              <a:lightRig rig="threePt" dir="t">
                <a:rot lat="0" lon="0" rev="7500000"/>
              </a:lightRig>
            </a:scene3d>
            <a:sp3d prstMaterial="plastic">
              <a:bevelT w="127000" h="35400"/>
            </a:sp3d>
          </p:spPr>
          <p:style>
            <a:lnRef idx="1">
              <a:schemeClr val="accent3">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517" tIns="76200" rIns="76200" bIns="76200" numCol="1" spcCol="1270" anchor="ctr" anchorCtr="0">
              <a:noAutofit/>
            </a:bodyPr>
            <a:lstStyle/>
            <a:p>
              <a:pPr lvl="0" algn="r" defTabSz="889000">
                <a:lnSpc>
                  <a:spcPct val="90000"/>
                </a:lnSpc>
                <a:spcBef>
                  <a:spcPct val="0"/>
                </a:spcBef>
                <a:spcAft>
                  <a:spcPct val="35000"/>
                </a:spcAft>
              </a:pPr>
              <a:r>
                <a:rPr lang="fa-IR" sz="2000" kern="1200" dirty="0" smtClean="0">
                  <a:cs typeface="B Nazanin" panose="00000400000000000000" pitchFamily="2" charset="-78"/>
                </a:rPr>
                <a:t>الگوی طراحی آموزشی کلر</a:t>
              </a:r>
              <a:endParaRPr lang="en-US" sz="2000" kern="1200" dirty="0">
                <a:cs typeface="B Nazanin" panose="00000400000000000000" pitchFamily="2" charset="-78"/>
              </a:endParaRPr>
            </a:p>
          </p:txBody>
        </p:sp>
        <p:sp>
          <p:nvSpPr>
            <p:cNvPr id="10" name="Rectangle 9"/>
            <p:cNvSpPr/>
            <p:nvPr/>
          </p:nvSpPr>
          <p:spPr>
            <a:xfrm>
              <a:off x="851955" y="3483245"/>
              <a:ext cx="1051364" cy="1159964"/>
            </a:xfrm>
            <a:prstGeom prst="rect">
              <a:avLst/>
            </a:prstGeom>
            <a:blipFill rotWithShape="1">
              <a:blip r:embed="rId4" cstate="email">
                <a:extLst>
                  <a:ext uri="{28A0092B-C50C-407E-A947-70E740481C1C}">
                    <a14:useLocalDpi xmlns="" xmlns:a14="http://schemas.microsoft.com/office/drawing/2010/main"/>
                  </a:ext>
                </a:extLst>
              </a:blip>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5059445" y="3684253"/>
              <a:ext cx="4436247" cy="995842"/>
            </a:xfrm>
            <a:custGeom>
              <a:avLst/>
              <a:gdLst>
                <a:gd name="connsiteX0" fmla="*/ 0 w 4359114"/>
                <a:gd name="connsiteY0" fmla="*/ 0 h 995842"/>
                <a:gd name="connsiteX1" fmla="*/ 4359114 w 4359114"/>
                <a:gd name="connsiteY1" fmla="*/ 0 h 995842"/>
                <a:gd name="connsiteX2" fmla="*/ 4359114 w 4359114"/>
                <a:gd name="connsiteY2" fmla="*/ 995842 h 995842"/>
                <a:gd name="connsiteX3" fmla="*/ 0 w 4359114"/>
                <a:gd name="connsiteY3" fmla="*/ 995842 h 995842"/>
                <a:gd name="connsiteX4" fmla="*/ 0 w 4359114"/>
                <a:gd name="connsiteY4" fmla="*/ 0 h 99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9114" h="995842">
                  <a:moveTo>
                    <a:pt x="0" y="0"/>
                  </a:moveTo>
                  <a:lnTo>
                    <a:pt x="4359114" y="0"/>
                  </a:lnTo>
                  <a:lnTo>
                    <a:pt x="4359114" y="995842"/>
                  </a:lnTo>
                  <a:lnTo>
                    <a:pt x="0" y="995842"/>
                  </a:lnTo>
                  <a:lnTo>
                    <a:pt x="0" y="0"/>
                  </a:lnTo>
                  <a:close/>
                </a:path>
              </a:pathLst>
            </a:custGeom>
            <a:scene3d>
              <a:camera prst="orthographicFront"/>
              <a:lightRig rig="threePt" dir="t">
                <a:rot lat="0" lon="0" rev="7500000"/>
              </a:lightRig>
            </a:scene3d>
            <a:sp3d prstMaterial="plastic">
              <a:bevelT w="127000" h="35400"/>
            </a:sp3d>
          </p:spPr>
          <p:style>
            <a:lnRef idx="1">
              <a:schemeClr val="accent3">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517" tIns="76200" rIns="76200" bIns="76200" numCol="1" spcCol="1270" anchor="ctr" anchorCtr="0">
              <a:noAutofit/>
            </a:bodyPr>
            <a:lstStyle/>
            <a:p>
              <a:pPr lvl="0" algn="r" defTabSz="889000">
                <a:lnSpc>
                  <a:spcPct val="90000"/>
                </a:lnSpc>
                <a:spcBef>
                  <a:spcPct val="0"/>
                </a:spcBef>
                <a:spcAft>
                  <a:spcPct val="35000"/>
                </a:spcAft>
              </a:pPr>
              <a:r>
                <a:rPr lang="fa-IR" sz="2000" kern="1200" dirty="0" smtClean="0">
                  <a:cs typeface="B Nazanin" panose="00000400000000000000" pitchFamily="2" charset="-78"/>
                </a:rPr>
                <a:t>الگوی طراحی آموزشی پنج مرحله ای</a:t>
              </a:r>
              <a:endParaRPr lang="en-US" sz="2000" kern="1200" dirty="0">
                <a:cs typeface="B Nazanin" panose="00000400000000000000" pitchFamily="2" charset="-78"/>
              </a:endParaRPr>
            </a:p>
          </p:txBody>
        </p:sp>
        <p:sp>
          <p:nvSpPr>
            <p:cNvPr id="12" name="Rectangle 11"/>
            <p:cNvSpPr/>
            <p:nvPr/>
          </p:nvSpPr>
          <p:spPr>
            <a:xfrm>
              <a:off x="5198763" y="3402768"/>
              <a:ext cx="1287615" cy="1379804"/>
            </a:xfrm>
            <a:prstGeom prst="rect">
              <a:avLst/>
            </a:prstGeom>
            <a:blipFill dpi="0" rotWithShape="1">
              <a:blip r:embed="rId5" cstate="email">
                <a:extLst>
                  <a:ext uri="{28A0092B-C50C-407E-A947-70E740481C1C}">
                    <a14:useLocalDpi xmlns="" xmlns:a14="http://schemas.microsoft.com/office/drawing/2010/main"/>
                  </a:ext>
                </a:extLst>
              </a:blip>
              <a:srcRect/>
              <a:stretch>
                <a:fillRect t="2225" b="2225"/>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3664727" y="5010509"/>
              <a:ext cx="4002165" cy="995842"/>
            </a:xfrm>
            <a:custGeom>
              <a:avLst/>
              <a:gdLst>
                <a:gd name="connsiteX0" fmla="*/ 0 w 3520471"/>
                <a:gd name="connsiteY0" fmla="*/ 0 h 995842"/>
                <a:gd name="connsiteX1" fmla="*/ 3520471 w 3520471"/>
                <a:gd name="connsiteY1" fmla="*/ 0 h 995842"/>
                <a:gd name="connsiteX2" fmla="*/ 3520471 w 3520471"/>
                <a:gd name="connsiteY2" fmla="*/ 995842 h 995842"/>
                <a:gd name="connsiteX3" fmla="*/ 0 w 3520471"/>
                <a:gd name="connsiteY3" fmla="*/ 995842 h 995842"/>
                <a:gd name="connsiteX4" fmla="*/ 0 w 3520471"/>
                <a:gd name="connsiteY4" fmla="*/ 0 h 99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471" h="995842">
                  <a:moveTo>
                    <a:pt x="0" y="0"/>
                  </a:moveTo>
                  <a:lnTo>
                    <a:pt x="3520471" y="0"/>
                  </a:lnTo>
                  <a:lnTo>
                    <a:pt x="3520471" y="995842"/>
                  </a:lnTo>
                  <a:lnTo>
                    <a:pt x="0" y="995842"/>
                  </a:lnTo>
                  <a:lnTo>
                    <a:pt x="0" y="0"/>
                  </a:lnTo>
                  <a:close/>
                </a:path>
              </a:pathLst>
            </a:custGeom>
            <a:scene3d>
              <a:camera prst="orthographicFront"/>
              <a:lightRig rig="threePt" dir="t">
                <a:rot lat="0" lon="0" rev="7500000"/>
              </a:lightRig>
            </a:scene3d>
            <a:sp3d prstMaterial="plastic">
              <a:bevelT w="127000" h="35400"/>
            </a:sp3d>
          </p:spPr>
          <p:style>
            <a:lnRef idx="1">
              <a:schemeClr val="accent3">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517" tIns="76200" rIns="76200" bIns="76200" numCol="1" spcCol="1270" anchor="ctr" anchorCtr="0">
              <a:noAutofit/>
            </a:bodyPr>
            <a:lstStyle/>
            <a:p>
              <a:pPr lvl="0" algn="r" defTabSz="889000">
                <a:lnSpc>
                  <a:spcPct val="90000"/>
                </a:lnSpc>
                <a:spcBef>
                  <a:spcPct val="0"/>
                </a:spcBef>
                <a:spcAft>
                  <a:spcPct val="35000"/>
                </a:spcAft>
              </a:pPr>
              <a:r>
                <a:rPr lang="fa-IR" sz="2000" kern="1200" dirty="0" smtClean="0">
                  <a:cs typeface="B Nazanin" panose="00000400000000000000" pitchFamily="2" charset="-78"/>
                </a:rPr>
                <a:t>الگوی طراحی آموزشی </a:t>
              </a:r>
              <a:r>
                <a:rPr lang="fa-IR" sz="2000" kern="1200" dirty="0" err="1" smtClean="0">
                  <a:cs typeface="B Nazanin" panose="00000400000000000000" pitchFamily="2" charset="-78"/>
                </a:rPr>
                <a:t>دیک</a:t>
              </a:r>
              <a:r>
                <a:rPr lang="fa-IR" sz="2000" kern="1200" dirty="0" smtClean="0">
                  <a:cs typeface="B Nazanin" panose="00000400000000000000" pitchFamily="2" charset="-78"/>
                </a:rPr>
                <a:t> و کاری</a:t>
              </a:r>
              <a:endParaRPr lang="en-US" sz="2000" kern="1200" dirty="0">
                <a:cs typeface="B Nazanin" panose="00000400000000000000" pitchFamily="2" charset="-78"/>
              </a:endParaRPr>
            </a:p>
          </p:txBody>
        </p:sp>
        <p:sp>
          <p:nvSpPr>
            <p:cNvPr id="14" name="Rectangle 13"/>
            <p:cNvSpPr/>
            <p:nvPr/>
          </p:nvSpPr>
          <p:spPr>
            <a:xfrm>
              <a:off x="3345000" y="4866665"/>
              <a:ext cx="1404761" cy="1045634"/>
            </a:xfrm>
            <a:prstGeom prst="rect">
              <a:avLst/>
            </a:prstGeom>
            <a:blipFill dpi="0" rotWithShape="1">
              <a:blip r:embed="rId6" cstate="email">
                <a:extLst>
                  <a:ext uri="{28A0092B-C50C-407E-A947-70E740481C1C}">
                    <a14:useLocalDpi xmlns="" xmlns:a14="http://schemas.microsoft.com/office/drawing/2010/main"/>
                  </a:ext>
                </a:extLst>
              </a:blip>
              <a:srcRect/>
              <a:stretch>
                <a:fillRect t="8794" b="8794"/>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 xmlns:p14="http://schemas.microsoft.com/office/powerpoint/2010/main" val="252247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91" y="0"/>
            <a:ext cx="10721728" cy="1320800"/>
          </a:xfrm>
        </p:spPr>
        <p:txBody>
          <a:bodyPr>
            <a:normAutofit fontScale="90000"/>
          </a:bodyPr>
          <a:lstStyle/>
          <a:p>
            <a:pPr algn="r" rtl="1"/>
            <a:r>
              <a:rPr lang="fa-IR" b="1" dirty="0" smtClean="0">
                <a:ln w="9525">
                  <a:solidFill>
                    <a:schemeClr val="bg1"/>
                  </a:solidFill>
                  <a:prstDash val="solid"/>
                </a:ln>
                <a:effectLst>
                  <a:outerShdw blurRad="12700" dist="38100" dir="2700000" algn="tl" rotWithShape="0">
                    <a:schemeClr val="bg1">
                      <a:lumMod val="50000"/>
                    </a:schemeClr>
                  </a:outerShdw>
                </a:effectLst>
                <a:cs typeface="B Titr" panose="00000700000000000000" pitchFamily="2" charset="-78"/>
              </a:rPr>
              <a:t>روش های پیشرفته تدریس در </a:t>
            </a:r>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آموزش الکترونیکی</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endParaRPr>
          </a:p>
        </p:txBody>
      </p:sp>
      <p:graphicFrame>
        <p:nvGraphicFramePr>
          <p:cNvPr id="10" name="Content Placeholder 9"/>
          <p:cNvGraphicFramePr>
            <a:graphicFrameLocks noGrp="1"/>
          </p:cNvGraphicFramePr>
          <p:nvPr>
            <p:ph idx="1"/>
            <p:extLst>
              <p:ext uri="{D42A27DB-BD31-4B8C-83A1-F6EECF244321}">
                <p14:modId xmlns="" xmlns:p14="http://schemas.microsoft.com/office/powerpoint/2010/main" val="2149247280"/>
              </p:ext>
            </p:extLst>
          </p:nvPr>
        </p:nvGraphicFramePr>
        <p:xfrm>
          <a:off x="1437519"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7926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custGeom>
            <a:avLst/>
            <a:gdLst>
              <a:gd name="connsiteX0" fmla="*/ 0 w 4321415"/>
              <a:gd name="connsiteY0" fmla="*/ 0 h 995842"/>
              <a:gd name="connsiteX1" fmla="*/ 4321415 w 4321415"/>
              <a:gd name="connsiteY1" fmla="*/ 0 h 995842"/>
              <a:gd name="connsiteX2" fmla="*/ 4321415 w 4321415"/>
              <a:gd name="connsiteY2" fmla="*/ 995842 h 995842"/>
              <a:gd name="connsiteX3" fmla="*/ 0 w 4321415"/>
              <a:gd name="connsiteY3" fmla="*/ 995842 h 995842"/>
              <a:gd name="connsiteX4" fmla="*/ 0 w 4321415"/>
              <a:gd name="connsiteY4" fmla="*/ 0 h 995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1415" h="995842">
                <a:moveTo>
                  <a:pt x="0" y="0"/>
                </a:moveTo>
                <a:lnTo>
                  <a:pt x="4321415" y="0"/>
                </a:lnTo>
                <a:lnTo>
                  <a:pt x="4321415" y="995842"/>
                </a:lnTo>
                <a:lnTo>
                  <a:pt x="0" y="995842"/>
                </a:lnTo>
                <a:lnTo>
                  <a:pt x="0" y="0"/>
                </a:lnTo>
                <a:close/>
              </a:path>
            </a:pathLst>
          </a:custGeom>
          <a:scene3d>
            <a:camera prst="orthographicFront"/>
            <a:lightRig rig="threePt" dir="t">
              <a:rot lat="0" lon="0" rev="7500000"/>
            </a:lightRig>
          </a:scene3d>
          <a:sp3d prstMaterial="plastic">
            <a:bevelT w="127000" h="35400"/>
          </a:sp3d>
        </p:spPr>
        <p:style>
          <a:lnRef idx="1">
            <a:schemeClr val="accent3">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74517" tIns="76200" rIns="76200" bIns="76200" numCol="1" spcCol="1270" anchor="ctr" anchorCtr="0">
            <a:noAutofit/>
          </a:bodyPr>
          <a:lstStyle/>
          <a:p>
            <a:pPr lvl="0" algn="r" defTabSz="889000">
              <a:lnSpc>
                <a:spcPct val="90000"/>
              </a:lnSpc>
              <a:spcBef>
                <a:spcPct val="0"/>
              </a:spcBef>
              <a:spcAft>
                <a:spcPct val="35000"/>
              </a:spcAft>
            </a:pPr>
            <a:r>
              <a:rPr lang="fa-IR" sz="8000" kern="1200" dirty="0" smtClean="0">
                <a:cs typeface="B Nazanin" panose="00000400000000000000" pitchFamily="2" charset="-78"/>
              </a:rPr>
              <a:t>الگوی طراحی آموزشی گانیه</a:t>
            </a:r>
            <a:endParaRPr lang="en-US" sz="8000" kern="1200" dirty="0">
              <a:cs typeface="B Nazanin" panose="00000400000000000000" pitchFamily="2" charset="-78"/>
            </a:endParaRPr>
          </a:p>
        </p:txBody>
      </p:sp>
      <p:sp>
        <p:nvSpPr>
          <p:cNvPr id="4" name="Content Placeholder 3"/>
          <p:cNvSpPr>
            <a:spLocks noGrp="1"/>
          </p:cNvSpPr>
          <p:nvPr>
            <p:ph idx="1"/>
          </p:nvPr>
        </p:nvSpPr>
        <p:spPr>
          <a:xfrm>
            <a:off x="0" y="1274164"/>
            <a:ext cx="11347554" cy="5239062"/>
          </a:xfrm>
          <a:prstGeom prst="rect">
            <a:avLst/>
          </a:prstGeom>
          <a:blipFill dpi="0" rotWithShape="1">
            <a:blip r:embed="rId2" cstate="email">
              <a:extLst>
                <a:ext uri="{28A0092B-C50C-407E-A947-70E740481C1C}">
                  <a14:useLocalDpi xmlns="" xmlns:a14="http://schemas.microsoft.com/office/drawing/2010/main"/>
                </a:ext>
              </a:extLst>
            </a:blip>
            <a:srcRect/>
            <a:stretch>
              <a:fillRect t="4614" b="4614"/>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cs typeface="2  Titr" pitchFamily="2" charset="-78"/>
              </a:rPr>
              <a:t> </a:t>
            </a:r>
            <a:r>
              <a:rPr lang="fa-IR" dirty="0" smtClean="0">
                <a:cs typeface="2  Titr" pitchFamily="2" charset="-78"/>
              </a:rPr>
              <a:t>گانیه :</a:t>
            </a:r>
            <a:r>
              <a:rPr lang="ar-SA" dirty="0" smtClean="0">
                <a:cs typeface="2  Titr" pitchFamily="2" charset="-78"/>
              </a:rPr>
              <a:t>مراحل یادگ</a:t>
            </a:r>
            <a:r>
              <a:rPr lang="fa-IR" dirty="0" smtClean="0">
                <a:cs typeface="2  Titr" pitchFamily="2" charset="-78"/>
              </a:rPr>
              <a:t>یری</a:t>
            </a:r>
            <a:endParaRPr lang="fa-IR" dirty="0"/>
          </a:p>
        </p:txBody>
      </p:sp>
      <p:sp>
        <p:nvSpPr>
          <p:cNvPr id="3" name="Content Placeholder 2"/>
          <p:cNvSpPr>
            <a:spLocks noGrp="1"/>
          </p:cNvSpPr>
          <p:nvPr>
            <p:ph idx="1"/>
          </p:nvPr>
        </p:nvSpPr>
        <p:spPr/>
        <p:txBody>
          <a:bodyPr>
            <a:normAutofit/>
          </a:bodyPr>
          <a:lstStyle/>
          <a:p>
            <a:pPr algn="r"/>
            <a:r>
              <a:rPr lang="ar-SA" sz="2000" dirty="0" smtClean="0">
                <a:cs typeface="2  Titr" pitchFamily="2" charset="-78"/>
              </a:rPr>
              <a:t>1-جلب توجه یا دقت </a:t>
            </a:r>
            <a:endParaRPr lang="fa-IR" sz="2000" dirty="0" smtClean="0">
              <a:cs typeface="2  Titr" pitchFamily="2" charset="-78"/>
            </a:endParaRPr>
          </a:p>
          <a:p>
            <a:pPr algn="r"/>
            <a:r>
              <a:rPr lang="ar-SA" sz="2000" dirty="0" smtClean="0">
                <a:cs typeface="2  Titr" pitchFamily="2" charset="-78"/>
              </a:rPr>
              <a:t>اعلام اهداف به یادگیرنده</a:t>
            </a:r>
            <a:r>
              <a:rPr lang="en-US" sz="2000" dirty="0" smtClean="0">
                <a:cs typeface="2  Titr" pitchFamily="2" charset="-78"/>
              </a:rPr>
              <a:t>-</a:t>
            </a:r>
            <a:r>
              <a:rPr lang="fa-IR" sz="2000" dirty="0" smtClean="0">
                <a:cs typeface="2  Titr" pitchFamily="2" charset="-78"/>
              </a:rPr>
              <a:t>2</a:t>
            </a:r>
          </a:p>
          <a:p>
            <a:pPr algn="r"/>
            <a:r>
              <a:rPr lang="fa-IR" sz="2000" dirty="0" smtClean="0">
                <a:cs typeface="2  Titr" pitchFamily="2" charset="-78"/>
              </a:rPr>
              <a:t>3</a:t>
            </a:r>
            <a:r>
              <a:rPr lang="ar-SA" sz="2000" dirty="0" smtClean="0">
                <a:cs typeface="2  Titr" pitchFamily="2" charset="-78"/>
              </a:rPr>
              <a:t>-تشویق او به یاد اوری پیش نیاز های یادگیری</a:t>
            </a:r>
            <a:endParaRPr lang="fa-IR" sz="2000" dirty="0" smtClean="0">
              <a:cs typeface="2  Titr" pitchFamily="2" charset="-78"/>
            </a:endParaRPr>
          </a:p>
          <a:p>
            <a:pPr algn="r"/>
            <a:r>
              <a:rPr lang="fa-IR" sz="2000" dirty="0" smtClean="0">
                <a:cs typeface="2  Titr" pitchFamily="2" charset="-78"/>
              </a:rPr>
              <a:t>4</a:t>
            </a:r>
            <a:r>
              <a:rPr lang="ar-SA" sz="2000" dirty="0" smtClean="0">
                <a:cs typeface="2  Titr" pitchFamily="2" charset="-78"/>
              </a:rPr>
              <a:t>-عرضه ی محرک</a:t>
            </a:r>
            <a:endParaRPr lang="fa-IR" sz="2000" dirty="0" smtClean="0">
              <a:cs typeface="2  Titr" pitchFamily="2" charset="-78"/>
            </a:endParaRPr>
          </a:p>
          <a:p>
            <a:pPr algn="r"/>
            <a:r>
              <a:rPr lang="ar-SA" sz="2000" dirty="0" smtClean="0">
                <a:cs typeface="2  Titr" pitchFamily="2" charset="-78"/>
              </a:rPr>
              <a:t> 5-راهنمایی یادگیرنده</a:t>
            </a:r>
            <a:endParaRPr lang="fa-IR" sz="2000" dirty="0" smtClean="0">
              <a:cs typeface="2  Titr" pitchFamily="2" charset="-78"/>
            </a:endParaRPr>
          </a:p>
          <a:p>
            <a:pPr algn="r"/>
            <a:r>
              <a:rPr lang="fa-IR" sz="2000" dirty="0" smtClean="0">
                <a:cs typeface="2  Titr" pitchFamily="2" charset="-78"/>
              </a:rPr>
              <a:t>6</a:t>
            </a:r>
            <a:r>
              <a:rPr lang="ar-SA" sz="2000" dirty="0" smtClean="0">
                <a:cs typeface="2  Titr" pitchFamily="2" charset="-78"/>
              </a:rPr>
              <a:t>-فراهم کردن فرصت های اقدام صحیح </a:t>
            </a:r>
            <a:endParaRPr lang="fa-IR" sz="2000" dirty="0" smtClean="0">
              <a:cs typeface="2  Titr" pitchFamily="2" charset="-78"/>
            </a:endParaRPr>
          </a:p>
          <a:p>
            <a:pPr algn="r"/>
            <a:r>
              <a:rPr lang="ar-SA" sz="2000" dirty="0" smtClean="0">
                <a:cs typeface="2  Titr" pitchFamily="2" charset="-78"/>
              </a:rPr>
              <a:t>7-فراهم کردن باز خورد در باره ی اقدام صحیح</a:t>
            </a:r>
            <a:endParaRPr lang="en-US" sz="2000" dirty="0" smtClean="0">
              <a:cs typeface="2  Titr" pitchFamily="2" charset="-78"/>
            </a:endParaRPr>
          </a:p>
          <a:p>
            <a:pPr algn="r"/>
            <a:r>
              <a:rPr lang="ar-SA" sz="2000" dirty="0" smtClean="0">
                <a:cs typeface="2  Titr" pitchFamily="2" charset="-78"/>
              </a:rPr>
              <a:t> 8-ارزیابی عملکرد</a:t>
            </a:r>
            <a:endParaRPr lang="en-US" sz="2000" dirty="0" smtClean="0">
              <a:cs typeface="2  Titr" pitchFamily="2" charset="-78"/>
            </a:endParaRPr>
          </a:p>
          <a:p>
            <a:pPr algn="r"/>
            <a:r>
              <a:rPr lang="ar-SA" sz="2000" dirty="0" smtClean="0">
                <a:cs typeface="2  Titr" pitchFamily="2" charset="-78"/>
              </a:rPr>
              <a:t> 9- تقویت حافظه وانتقال</a:t>
            </a:r>
            <a:endParaRPr lang="fa-IR"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cs typeface="2  Titr" pitchFamily="2" charset="-78"/>
              </a:rPr>
              <a:t> </a:t>
            </a:r>
            <a:r>
              <a:rPr lang="fa-IR" dirty="0" smtClean="0">
                <a:cs typeface="2  Titr" pitchFamily="2" charset="-78"/>
              </a:rPr>
              <a:t>گانیه :هفت </a:t>
            </a:r>
            <a:r>
              <a:rPr lang="ar-SA" dirty="0" smtClean="0">
                <a:cs typeface="2  Titr" pitchFamily="2" charset="-78"/>
              </a:rPr>
              <a:t>نوع یادگیری</a:t>
            </a:r>
            <a:endParaRPr lang="fa-IR" dirty="0"/>
          </a:p>
        </p:txBody>
      </p:sp>
      <p:sp>
        <p:nvSpPr>
          <p:cNvPr id="3" name="Content Placeholder 2"/>
          <p:cNvSpPr>
            <a:spLocks noGrp="1"/>
          </p:cNvSpPr>
          <p:nvPr>
            <p:ph idx="1"/>
          </p:nvPr>
        </p:nvSpPr>
        <p:spPr/>
        <p:txBody>
          <a:bodyPr>
            <a:noAutofit/>
          </a:bodyPr>
          <a:lstStyle/>
          <a:p>
            <a:pPr algn="r" rtl="1"/>
            <a:r>
              <a:rPr lang="ar-SA" sz="2800" dirty="0" smtClean="0">
                <a:cs typeface="2  Titr" pitchFamily="2" charset="-78"/>
              </a:rPr>
              <a:t>الف )یادگیری علامتی</a:t>
            </a:r>
          </a:p>
          <a:p>
            <a:pPr algn="r" rtl="1"/>
            <a:r>
              <a:rPr lang="ar-SA" sz="2800" dirty="0" smtClean="0">
                <a:cs typeface="2  Titr" pitchFamily="2" charset="-78"/>
              </a:rPr>
              <a:t> ب)یادگیری محرک وپاسخی</a:t>
            </a:r>
          </a:p>
          <a:p>
            <a:pPr algn="r" rtl="1"/>
            <a:r>
              <a:rPr lang="ar-SA" sz="2800" dirty="0" smtClean="0">
                <a:cs typeface="2  Titr" pitchFamily="2" charset="-78"/>
              </a:rPr>
              <a:t> ج)زنجیره ی حرکت وبیان</a:t>
            </a:r>
          </a:p>
          <a:p>
            <a:pPr algn="r" rtl="1"/>
            <a:r>
              <a:rPr lang="ar-SA" sz="2800" dirty="0" smtClean="0">
                <a:cs typeface="2  Titr" pitchFamily="2" charset="-78"/>
              </a:rPr>
              <a:t>د)تمایز های چند گانه</a:t>
            </a:r>
          </a:p>
          <a:p>
            <a:pPr algn="r" rtl="1"/>
            <a:r>
              <a:rPr lang="ar-SA" sz="2800" dirty="0" smtClean="0">
                <a:cs typeface="2  Titr" pitchFamily="2" charset="-78"/>
              </a:rPr>
              <a:t>ه) یادگیری مفهومی</a:t>
            </a:r>
          </a:p>
          <a:p>
            <a:pPr algn="r" rtl="1"/>
            <a:r>
              <a:rPr lang="ar-SA" sz="2800" dirty="0" smtClean="0">
                <a:cs typeface="2  Titr" pitchFamily="2" charset="-78"/>
              </a:rPr>
              <a:t>ز)یادگیری مقررات یا قواعد</a:t>
            </a:r>
          </a:p>
          <a:p>
            <a:pPr algn="r" rtl="1"/>
            <a:r>
              <a:rPr lang="ar-SA" sz="2800" dirty="0" smtClean="0">
                <a:cs typeface="2  Titr" pitchFamily="2" charset="-78"/>
              </a:rPr>
              <a:t>و)حل مسئله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sz="3200" dirty="0" smtClean="0">
                <a:cs typeface="2  Titr" pitchFamily="2" charset="-78"/>
              </a:rPr>
              <a:t>گانیه پنج نوع قابلیت را که شرایط یادگیری و نحوه ی  یادگیری آنها در ماهیت با هم تفاوت دارد مشخص کرده است که عبارتند از :</a:t>
            </a:r>
            <a:br>
              <a:rPr lang="ar-SA" sz="3200" dirty="0" smtClean="0">
                <a:cs typeface="2  Titr" pitchFamily="2" charset="-78"/>
              </a:rPr>
            </a:br>
            <a:endParaRPr lang="fa-IR" sz="3200" dirty="0"/>
          </a:p>
        </p:txBody>
      </p:sp>
      <p:sp>
        <p:nvSpPr>
          <p:cNvPr id="3" name="Content Placeholder 2"/>
          <p:cNvSpPr>
            <a:spLocks noGrp="1"/>
          </p:cNvSpPr>
          <p:nvPr>
            <p:ph idx="1"/>
          </p:nvPr>
        </p:nvSpPr>
        <p:spPr/>
        <p:txBody>
          <a:bodyPr/>
          <a:lstStyle/>
          <a:p>
            <a:pPr algn="r" rtl="1"/>
            <a:r>
              <a:rPr lang="ar-SA" dirty="0" smtClean="0">
                <a:cs typeface="2  Titr" pitchFamily="2" charset="-78"/>
              </a:rPr>
              <a:t>      </a:t>
            </a:r>
            <a:r>
              <a:rPr lang="ar-SA" sz="3200" dirty="0" smtClean="0">
                <a:cs typeface="2  Titr" pitchFamily="2" charset="-78"/>
              </a:rPr>
              <a:t>  </a:t>
            </a:r>
            <a:r>
              <a:rPr lang="fa-IR" sz="3200" dirty="0" smtClean="0">
                <a:cs typeface="2  Titr" pitchFamily="2" charset="-78"/>
              </a:rPr>
              <a:t>      </a:t>
            </a:r>
            <a:r>
              <a:rPr lang="ar-SA" sz="3200" dirty="0" smtClean="0">
                <a:cs typeface="2  Titr" pitchFamily="2" charset="-78"/>
              </a:rPr>
              <a:t>مهارتهای ذهنی (درک قوانین نیوتن )</a:t>
            </a:r>
          </a:p>
          <a:p>
            <a:pPr algn="r" rtl="1"/>
            <a:r>
              <a:rPr lang="ar-SA" sz="3200" dirty="0" smtClean="0">
                <a:cs typeface="2  Titr" pitchFamily="2" charset="-78"/>
              </a:rPr>
              <a:t>         راهبردهای شناختی (حل مسایل جدید زندگی )</a:t>
            </a:r>
          </a:p>
          <a:p>
            <a:pPr algn="r" rtl="1"/>
            <a:r>
              <a:rPr lang="ar-SA" sz="3200" dirty="0" smtClean="0">
                <a:cs typeface="2  Titr" pitchFamily="2" charset="-78"/>
              </a:rPr>
              <a:t>         اطلاعات لغوی یا کلامی (یادگیری وقایع تاریخی )</a:t>
            </a:r>
          </a:p>
          <a:p>
            <a:pPr algn="r" rtl="1"/>
            <a:r>
              <a:rPr lang="ar-SA" sz="3200" dirty="0" smtClean="0">
                <a:cs typeface="2  Titr" pitchFamily="2" charset="-78"/>
              </a:rPr>
              <a:t>         مهارتهای یدی (</a:t>
            </a:r>
            <a:r>
              <a:rPr lang="fa-IR" sz="3200" dirty="0" smtClean="0">
                <a:cs typeface="2  Titr" pitchFamily="2" charset="-78"/>
              </a:rPr>
              <a:t>کارهای آزمایشگاهی</a:t>
            </a:r>
            <a:r>
              <a:rPr lang="ar-SA" sz="3200" dirty="0" smtClean="0">
                <a:cs typeface="2  Titr" pitchFamily="2" charset="-78"/>
              </a:rPr>
              <a:t>)</a:t>
            </a:r>
          </a:p>
          <a:p>
            <a:pPr algn="r" rtl="1"/>
            <a:r>
              <a:rPr lang="ar-SA" sz="3200" dirty="0" smtClean="0">
                <a:cs typeface="2  Titr" pitchFamily="2" charset="-78"/>
              </a:rPr>
              <a:t>         گرایشها (احترام به حقوق دیگران )</a:t>
            </a:r>
          </a:p>
          <a:p>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533400"/>
            <a:ext cx="4038600" cy="923330"/>
          </a:xfrm>
          <a:prstGeom prst="rect">
            <a:avLst/>
          </a:prstGeom>
          <a:noFill/>
        </p:spPr>
        <p:txBody>
          <a:bodyPr>
            <a:spAutoFit/>
          </a:bodyPr>
          <a:lstStyle/>
          <a:p>
            <a:pPr algn="ctr" rtl="1">
              <a:defRPr/>
            </a:pPr>
            <a:r>
              <a:rPr lang="fa-IR" sz="5400" b="1" dirty="0">
                <a:solidFill>
                  <a:srgbClr val="C00000"/>
                </a:solidFill>
                <a:effectLst>
                  <a:glow rad="101600">
                    <a:schemeClr val="accent4">
                      <a:satMod val="175000"/>
                      <a:alpha val="40000"/>
                    </a:schemeClr>
                  </a:glow>
                </a:effectLst>
                <a:latin typeface="Arial" charset="0"/>
                <a:cs typeface="2  Zar" pitchFamily="2" charset="-78"/>
              </a:rPr>
              <a:t>مقدمه</a:t>
            </a:r>
            <a:endParaRPr lang="en-US" sz="5400" b="1" dirty="0">
              <a:solidFill>
                <a:srgbClr val="C00000"/>
              </a:solidFill>
              <a:effectLst>
                <a:glow rad="101600">
                  <a:schemeClr val="accent4">
                    <a:satMod val="175000"/>
                    <a:alpha val="40000"/>
                  </a:schemeClr>
                </a:glow>
              </a:effectLst>
              <a:latin typeface="Arial" charset="0"/>
              <a:cs typeface="2  Zar" pitchFamily="2" charset="-78"/>
            </a:endParaRPr>
          </a:p>
        </p:txBody>
      </p:sp>
      <p:grpSp>
        <p:nvGrpSpPr>
          <p:cNvPr id="2" name="Group 3"/>
          <p:cNvGrpSpPr>
            <a:grpSpLocks/>
          </p:cNvGrpSpPr>
          <p:nvPr/>
        </p:nvGrpSpPr>
        <p:grpSpPr bwMode="auto">
          <a:xfrm>
            <a:off x="2514601" y="1837368"/>
            <a:ext cx="2170113" cy="4563433"/>
            <a:chOff x="720" y="1299"/>
            <a:chExt cx="1367" cy="2539"/>
          </a:xfrm>
        </p:grpSpPr>
        <p:sp>
          <p:nvSpPr>
            <p:cNvPr id="11295"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6" name="AutoShape 5"/>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7"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8"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9"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300"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3" name="Group 10"/>
            <p:cNvGrpSpPr>
              <a:grpSpLocks/>
            </p:cNvGrpSpPr>
            <p:nvPr/>
          </p:nvGrpSpPr>
          <p:grpSpPr bwMode="auto">
            <a:xfrm>
              <a:off x="1189" y="1299"/>
              <a:ext cx="405" cy="392"/>
              <a:chOff x="1289" y="587"/>
              <a:chExt cx="668" cy="647"/>
            </a:xfrm>
          </p:grpSpPr>
          <p:sp>
            <p:nvSpPr>
              <p:cNvPr id="11303" name="Oval 11"/>
              <p:cNvSpPr>
                <a:spLocks noChangeArrowheads="1"/>
              </p:cNvSpPr>
              <p:nvPr/>
            </p:nvSpPr>
            <p:spPr bwMode="gray">
              <a:xfrm>
                <a:off x="1289" y="678"/>
                <a:ext cx="668" cy="477"/>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304"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30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306"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307"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11302" name="Text Box 17"/>
            <p:cNvSpPr txBox="1">
              <a:spLocks noChangeArrowheads="1"/>
            </p:cNvSpPr>
            <p:nvPr/>
          </p:nvSpPr>
          <p:spPr bwMode="gray">
            <a:xfrm>
              <a:off x="724" y="1705"/>
              <a:ext cx="1340" cy="1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tabLst>
                  <a:tab pos="474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74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74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74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74663"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9pPr>
            </a:lstStyle>
            <a:p>
              <a:pPr algn="justLow" rtl="1" eaLnBrk="1" hangingPunct="1">
                <a:lnSpc>
                  <a:spcPct val="114000"/>
                </a:lnSpc>
                <a:buSzPct val="100000"/>
              </a:pPr>
              <a:r>
                <a:rPr lang="fa-IR" sz="2200" b="1">
                  <a:cs typeface="B Zar" panose="00000400000000000000" pitchFamily="2" charset="-78"/>
                </a:rPr>
                <a:t>کاربرد عملی دانش برای طراحی و اجرا با کمک منابع، ابزارها و روش های خاص تا بازدهی بیشتر را به دنبال داشته باشد.  </a:t>
              </a:r>
            </a:p>
          </p:txBody>
        </p:sp>
      </p:grpSp>
      <p:grpSp>
        <p:nvGrpSpPr>
          <p:cNvPr id="5" name="Group 18"/>
          <p:cNvGrpSpPr>
            <a:grpSpLocks/>
          </p:cNvGrpSpPr>
          <p:nvPr/>
        </p:nvGrpSpPr>
        <p:grpSpPr bwMode="auto">
          <a:xfrm>
            <a:off x="4876800" y="1837188"/>
            <a:ext cx="2166938" cy="4411213"/>
            <a:chOff x="2208" y="1299"/>
            <a:chExt cx="1365" cy="2539"/>
          </a:xfrm>
        </p:grpSpPr>
        <p:sp>
          <p:nvSpPr>
            <p:cNvPr id="11283"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4" name="AutoShape 20"/>
            <p:cNvSpPr>
              <a:spLocks noChangeArrowheads="1"/>
            </p:cNvSpPr>
            <p:nvPr/>
          </p:nvSpPr>
          <p:spPr bwMode="gray">
            <a:xfrm>
              <a:off x="2229" y="1495"/>
              <a:ext cx="1322" cy="1766"/>
            </a:xfrm>
            <a:prstGeom prst="roundRect">
              <a:avLst>
                <a:gd name="adj" fmla="val 16667"/>
              </a:avLst>
            </a:prstGeom>
            <a:solidFill>
              <a:srgbClr val="73E77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5"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6"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7" name="Oval 23"/>
            <p:cNvSpPr>
              <a:spLocks noChangeArrowheads="1"/>
            </p:cNvSpPr>
            <p:nvPr/>
          </p:nvSpPr>
          <p:spPr bwMode="gray">
            <a:xfrm>
              <a:off x="2677" y="1349"/>
              <a:ext cx="405" cy="299"/>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8"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9"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0"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1"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2" name="Text Box 29"/>
            <p:cNvSpPr txBox="1">
              <a:spLocks noChangeArrowheads="1"/>
            </p:cNvSpPr>
            <p:nvPr/>
          </p:nvSpPr>
          <p:spPr bwMode="gray">
            <a:xfrm>
              <a:off x="2208" y="1776"/>
              <a:ext cx="1344" cy="1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tabLst>
                  <a:tab pos="474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74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74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74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74663"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9pPr>
            </a:lstStyle>
            <a:p>
              <a:pPr algn="justLow" rtl="1" eaLnBrk="1" hangingPunct="1">
                <a:lnSpc>
                  <a:spcPct val="114000"/>
                </a:lnSpc>
                <a:buSzPct val="100000"/>
              </a:pPr>
              <a:r>
                <a:rPr lang="fa-IR" sz="2200" b="1">
                  <a:cs typeface="B Zar" panose="00000400000000000000" pitchFamily="2" charset="-78"/>
                </a:rPr>
                <a:t>منابع ، ابزارها و تکنیک های مختلف که به منظور آسان سازی فعالیت های روزانه به کار گرفته می‏شود.</a:t>
              </a:r>
            </a:p>
          </p:txBody>
        </p:sp>
        <p:sp>
          <p:nvSpPr>
            <p:cNvPr id="11293"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94"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grpSp>
        <p:nvGrpSpPr>
          <p:cNvPr id="6" name="Group 32"/>
          <p:cNvGrpSpPr>
            <a:grpSpLocks/>
          </p:cNvGrpSpPr>
          <p:nvPr/>
        </p:nvGrpSpPr>
        <p:grpSpPr bwMode="auto">
          <a:xfrm>
            <a:off x="7232651" y="1837094"/>
            <a:ext cx="2170113" cy="4331932"/>
            <a:chOff x="3692" y="1299"/>
            <a:chExt cx="1367" cy="2539"/>
          </a:xfrm>
        </p:grpSpPr>
        <p:sp>
          <p:nvSpPr>
            <p:cNvPr id="11270"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71" name="AutoShape 34"/>
            <p:cNvSpPr>
              <a:spLocks noChangeArrowheads="1"/>
            </p:cNvSpPr>
            <p:nvPr/>
          </p:nvSpPr>
          <p:spPr bwMode="gray">
            <a:xfrm>
              <a:off x="3717" y="1495"/>
              <a:ext cx="1322" cy="1766"/>
            </a:xfrm>
            <a:prstGeom prst="roundRect">
              <a:avLst>
                <a:gd name="adj" fmla="val 16667"/>
              </a:avLst>
            </a:prstGeom>
            <a:solidFill>
              <a:srgbClr val="E9E06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72"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73"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7" name="Group 37"/>
            <p:cNvGrpSpPr>
              <a:grpSpLocks/>
            </p:cNvGrpSpPr>
            <p:nvPr/>
          </p:nvGrpSpPr>
          <p:grpSpPr bwMode="auto">
            <a:xfrm>
              <a:off x="4165" y="1299"/>
              <a:ext cx="405" cy="392"/>
              <a:chOff x="1289" y="587"/>
              <a:chExt cx="668" cy="647"/>
            </a:xfrm>
          </p:grpSpPr>
          <p:sp>
            <p:nvSpPr>
              <p:cNvPr id="11278" name="Oval 38"/>
              <p:cNvSpPr>
                <a:spLocks noChangeArrowheads="1"/>
              </p:cNvSpPr>
              <p:nvPr/>
            </p:nvSpPr>
            <p:spPr bwMode="gray">
              <a:xfrm>
                <a:off x="1289" y="665"/>
                <a:ext cx="668" cy="502"/>
              </a:xfrm>
              <a:prstGeom prst="ellipse">
                <a:avLst/>
              </a:prstGeom>
              <a:solidFill>
                <a:srgbClr val="333333"/>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79"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0"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1"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82"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
          <p:nvSpPr>
            <p:cNvPr id="11275" name="Text Box 44"/>
            <p:cNvSpPr txBox="1">
              <a:spLocks noChangeArrowheads="1"/>
            </p:cNvSpPr>
            <p:nvPr/>
          </p:nvSpPr>
          <p:spPr bwMode="gray">
            <a:xfrm>
              <a:off x="3696" y="1910"/>
              <a:ext cx="1296" cy="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tabLst>
                  <a:tab pos="474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74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74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74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74663"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474663" algn="l"/>
                </a:tabLst>
                <a:defRPr>
                  <a:solidFill>
                    <a:schemeClr val="tx1"/>
                  </a:solidFill>
                  <a:latin typeface="Arial" panose="020B0604020202020204" pitchFamily="34" charset="0"/>
                  <a:cs typeface="Arial" panose="020B0604020202020204" pitchFamily="34" charset="0"/>
                </a:defRPr>
              </a:lvl9pPr>
            </a:lstStyle>
            <a:p>
              <a:pPr algn="justLow" rtl="1" eaLnBrk="1" hangingPunct="1">
                <a:buSzPct val="100000"/>
              </a:pPr>
              <a:r>
                <a:rPr lang="fa-IR" sz="2400" b="1">
                  <a:cs typeface="B Zar" panose="00000400000000000000" pitchFamily="2" charset="-78"/>
                </a:rPr>
                <a:t>داشتن دانش و برخورد سیستمی و سیستماتیک</a:t>
              </a:r>
            </a:p>
          </p:txBody>
        </p:sp>
        <p:sp>
          <p:nvSpPr>
            <p:cNvPr id="11276"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1277"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spTree>
    <p:extLst>
      <p:ext uri="{BB962C8B-B14F-4D97-AF65-F5344CB8AC3E}">
        <p14:creationId xmlns:p14="http://schemas.microsoft.com/office/powerpoint/2010/main" xmlns="" val="1332313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cs typeface="B Nazanin" panose="00000400000000000000" pitchFamily="2" charset="-78"/>
              </a:rPr>
              <a:t>الگوی طراحی آموزشی پنج مرحله ای</a:t>
            </a:r>
            <a:r>
              <a:rPr lang="en-US" dirty="0" smtClean="0">
                <a:cs typeface="B Nazanin" panose="00000400000000000000" pitchFamily="2" charset="-78"/>
              </a:rPr>
              <a:t/>
            </a:r>
            <a:br>
              <a:rPr lang="en-US" dirty="0" smtClean="0">
                <a:cs typeface="B Nazanin" panose="00000400000000000000" pitchFamily="2" charset="-78"/>
              </a:rPr>
            </a:br>
            <a:endParaRPr lang="fa-IR" dirty="0"/>
          </a:p>
        </p:txBody>
      </p:sp>
      <p:pic>
        <p:nvPicPr>
          <p:cNvPr id="5" name="Content Placeholder 4" descr="http://siamaknava.persiangig.com/image/new_folder/chempic10.png">
            <a:hlinkClick r:id="rId2" tgtFrame="&quot;_blank&quot;" tooltip="&quot;&quot;"/>
          </p:cNvPr>
          <p:cNvPicPr>
            <a:picLocks noGrp="1"/>
          </p:cNvPicPr>
          <p:nvPr>
            <p:ph idx="1"/>
          </p:nvPr>
        </p:nvPicPr>
        <p:blipFill>
          <a:blip r:embed="rId3"/>
          <a:srcRect/>
          <a:stretch>
            <a:fillRect/>
          </a:stretch>
        </p:blipFill>
        <p:spPr bwMode="auto">
          <a:xfrm>
            <a:off x="944381" y="1064302"/>
            <a:ext cx="9743606" cy="5186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solidFill>
            <a:schemeClr val="bg1"/>
          </a:solidFill>
          <a:ln>
            <a:solidFill>
              <a:schemeClr val="tx1"/>
            </a:solidFill>
          </a:ln>
        </p:spPr>
        <p:txBody>
          <a:bodyPr>
            <a:normAutofit/>
          </a:bodyPr>
          <a:lstStyle/>
          <a:p>
            <a:pPr algn="r" rtl="1"/>
            <a:r>
              <a:rPr lang="fa-IR" sz="4800" b="1" dirty="0" smtClean="0">
                <a:latin typeface="Arial" pitchFamily="34" charset="0"/>
                <a:cs typeface="Arial" pitchFamily="34" charset="0"/>
              </a:rPr>
              <a:t>1- </a:t>
            </a:r>
            <a:r>
              <a:rPr lang="fa-IR" sz="4800" b="1" dirty="0" smtClean="0">
                <a:latin typeface="Arial" pitchFamily="34" charset="0"/>
                <a:cs typeface="Arial" pitchFamily="34" charset="0"/>
                <a:hlinkClick r:id="rId2"/>
              </a:rPr>
              <a:t>درگیر گردن</a:t>
            </a:r>
            <a:r>
              <a:rPr lang="fa-IR" sz="4800" b="1" dirty="0" smtClean="0">
                <a:latin typeface="Arial" pitchFamily="34" charset="0"/>
                <a:cs typeface="Arial" pitchFamily="34" charset="0"/>
              </a:rPr>
              <a:t> </a:t>
            </a:r>
            <a:r>
              <a:rPr lang="en-US" sz="4800" b="1" dirty="0" smtClean="0">
                <a:latin typeface="Arial" pitchFamily="34" charset="0"/>
                <a:cs typeface="Arial" pitchFamily="34" charset="0"/>
              </a:rPr>
              <a:t>Engaging</a:t>
            </a:r>
            <a:r>
              <a:rPr lang="fa-IR" sz="4800" b="1" dirty="0" smtClean="0">
                <a:latin typeface="Arial" pitchFamily="34" charset="0"/>
                <a:cs typeface="Arial" pitchFamily="34" charset="0"/>
              </a:rPr>
              <a:t/>
            </a:r>
            <a:br>
              <a:rPr lang="fa-IR" sz="4800" b="1" dirty="0" smtClean="0">
                <a:latin typeface="Arial" pitchFamily="34" charset="0"/>
                <a:cs typeface="Arial" pitchFamily="34" charset="0"/>
              </a:rPr>
            </a:br>
            <a:r>
              <a:rPr lang="fa-IR" sz="4800" b="1" dirty="0" smtClean="0">
                <a:latin typeface="Arial" pitchFamily="34" charset="0"/>
                <a:cs typeface="Arial" pitchFamily="34" charset="0"/>
              </a:rPr>
              <a:t>2- كاوش </a:t>
            </a:r>
            <a:r>
              <a:rPr lang="en-US" sz="4800" b="1" dirty="0" smtClean="0">
                <a:latin typeface="Arial" pitchFamily="34" charset="0"/>
                <a:cs typeface="Arial" pitchFamily="34" charset="0"/>
              </a:rPr>
              <a:t>Exploration</a:t>
            </a:r>
            <a:r>
              <a:rPr lang="fa-IR" sz="4800" b="1" dirty="0" smtClean="0">
                <a:latin typeface="Arial" pitchFamily="34" charset="0"/>
                <a:cs typeface="Arial" pitchFamily="34" charset="0"/>
              </a:rPr>
              <a:t/>
            </a:r>
            <a:br>
              <a:rPr lang="fa-IR" sz="4800" b="1" dirty="0" smtClean="0">
                <a:latin typeface="Arial" pitchFamily="34" charset="0"/>
                <a:cs typeface="Arial" pitchFamily="34" charset="0"/>
              </a:rPr>
            </a:br>
            <a:r>
              <a:rPr lang="fa-IR" sz="4800" b="1" dirty="0" smtClean="0">
                <a:latin typeface="Arial" pitchFamily="34" charset="0"/>
                <a:cs typeface="Arial" pitchFamily="34" charset="0"/>
              </a:rPr>
              <a:t>3- توصیف </a:t>
            </a:r>
            <a:r>
              <a:rPr lang="en-US" sz="4800" b="1" dirty="0" smtClean="0">
                <a:latin typeface="Arial" pitchFamily="34" charset="0"/>
                <a:cs typeface="Arial" pitchFamily="34" charset="0"/>
              </a:rPr>
              <a:t>Explanation</a:t>
            </a:r>
            <a:r>
              <a:rPr lang="fa-IR" sz="4800" b="1" dirty="0" smtClean="0">
                <a:latin typeface="Arial" pitchFamily="34" charset="0"/>
                <a:cs typeface="Arial" pitchFamily="34" charset="0"/>
              </a:rPr>
              <a:t/>
            </a:r>
            <a:br>
              <a:rPr lang="fa-IR" sz="4800" b="1" dirty="0" smtClean="0">
                <a:latin typeface="Arial" pitchFamily="34" charset="0"/>
                <a:cs typeface="Arial" pitchFamily="34" charset="0"/>
              </a:rPr>
            </a:br>
            <a:r>
              <a:rPr lang="fa-IR" sz="4800" b="1" dirty="0" smtClean="0">
                <a:latin typeface="Arial" pitchFamily="34" charset="0"/>
                <a:cs typeface="Arial" pitchFamily="34" charset="0"/>
              </a:rPr>
              <a:t> 4- شرح و بسط (گسترش) </a:t>
            </a:r>
            <a:r>
              <a:rPr lang="en-US" sz="4800" b="1" dirty="0" smtClean="0">
                <a:latin typeface="Arial" pitchFamily="34" charset="0"/>
                <a:cs typeface="Arial" pitchFamily="34" charset="0"/>
              </a:rPr>
              <a:t>Elaboration</a:t>
            </a:r>
            <a:r>
              <a:rPr lang="fa-IR" sz="4800" b="1" dirty="0" smtClean="0">
                <a:latin typeface="Arial" pitchFamily="34" charset="0"/>
                <a:cs typeface="Arial" pitchFamily="34" charset="0"/>
              </a:rPr>
              <a:t/>
            </a:r>
            <a:br>
              <a:rPr lang="fa-IR" sz="4800" b="1" dirty="0" smtClean="0">
                <a:latin typeface="Arial" pitchFamily="34" charset="0"/>
                <a:cs typeface="Arial" pitchFamily="34" charset="0"/>
              </a:rPr>
            </a:br>
            <a:r>
              <a:rPr lang="fa-IR" sz="4800" b="1" dirty="0" smtClean="0">
                <a:latin typeface="Arial" pitchFamily="34" charset="0"/>
                <a:cs typeface="Arial" pitchFamily="34" charset="0"/>
              </a:rPr>
              <a:t>5- ارزشیابی </a:t>
            </a:r>
            <a:r>
              <a:rPr lang="en-US" sz="4800" b="1" dirty="0" smtClean="0">
                <a:latin typeface="Arial" pitchFamily="34" charset="0"/>
                <a:cs typeface="Arial" pitchFamily="34" charset="0"/>
              </a:rPr>
              <a:t>Evaluation  </a:t>
            </a:r>
          </a:p>
          <a:p>
            <a:endParaRPr lang="fa-I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cs typeface="2  Titr" pitchFamily="2" charset="-78"/>
              </a:rPr>
              <a:t>E5</a:t>
            </a:r>
            <a:r>
              <a:rPr lang="en-US" dirty="0" smtClean="0"/>
              <a:t> </a:t>
            </a:r>
            <a:r>
              <a:rPr lang="fa-IR" dirty="0" smtClean="0">
                <a:cs typeface="2  Titr" pitchFamily="2" charset="-78"/>
              </a:rPr>
              <a:t>روش یاددهی- یادگیری فعال  تکنیک</a:t>
            </a:r>
            <a:endParaRPr lang="fa-IR" dirty="0">
              <a:cs typeface="2  Titr" pitchFamily="2" charset="-78"/>
            </a:endParaRPr>
          </a:p>
        </p:txBody>
      </p:sp>
      <p:pic>
        <p:nvPicPr>
          <p:cNvPr id="4" name="Content Placeholder 3" descr="http://shahrvandfarda.ir/app/webroot/files/uploads/images/5e%20model%281%29.png"/>
          <p:cNvPicPr>
            <a:picLocks noGrp="1"/>
          </p:cNvPicPr>
          <p:nvPr>
            <p:ph idx="1"/>
          </p:nvPr>
        </p:nvPicPr>
        <p:blipFill>
          <a:blip r:embed="rId2"/>
          <a:stretch>
            <a:fillRect/>
          </a:stretch>
        </p:blipFill>
        <p:spPr bwMode="auto">
          <a:xfrm>
            <a:off x="3358353" y="1935163"/>
            <a:ext cx="5475294" cy="438943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sz="3600" dirty="0" smtClean="0">
                <a:cs typeface="2  Titr" pitchFamily="2" charset="-78"/>
              </a:rPr>
              <a:t>الگوی تدریس5</a:t>
            </a:r>
            <a:r>
              <a:rPr lang="en-US" sz="3600" dirty="0" smtClean="0">
                <a:cs typeface="2  Titr" pitchFamily="2" charset="-78"/>
              </a:rPr>
              <a:t>E</a:t>
            </a:r>
            <a:r>
              <a:rPr lang="fa-IR" sz="3600" dirty="0" smtClean="0">
                <a:cs typeface="2  Titr" pitchFamily="2" charset="-78"/>
              </a:rPr>
              <a:t> ازپویاترین و کارآمدترین، الگوهای تدریس است که در بسیاری از کلاس های دنیا با موفقیت در حال اجرا است</a:t>
            </a:r>
            <a:r>
              <a:rPr lang="fa-IR" sz="4000" dirty="0" smtClean="0">
                <a:cs typeface="2  Titr" pitchFamily="2" charset="-78"/>
              </a:rPr>
              <a:t>.</a:t>
            </a:r>
            <a:r>
              <a:rPr lang="fa-IR" dirty="0" smtClean="0">
                <a:cs typeface="2  Titr" pitchFamily="2" charset="-78"/>
              </a:rPr>
              <a:t> </a:t>
            </a:r>
          </a:p>
        </p:txBody>
      </p:sp>
      <p:sp>
        <p:nvSpPr>
          <p:cNvPr id="3" name="Content Placeholder 2"/>
          <p:cNvSpPr>
            <a:spLocks noGrp="1"/>
          </p:cNvSpPr>
          <p:nvPr>
            <p:ph idx="1"/>
          </p:nvPr>
        </p:nvSpPr>
        <p:spPr>
          <a:xfrm>
            <a:off x="1261872" y="1993692"/>
            <a:ext cx="8595360" cy="4186445"/>
          </a:xfrm>
        </p:spPr>
        <p:txBody>
          <a:bodyPr>
            <a:normAutofit fontScale="85000" lnSpcReduction="10000"/>
          </a:bodyPr>
          <a:lstStyle/>
          <a:p>
            <a:pPr algn="r" rtl="1">
              <a:lnSpc>
                <a:spcPct val="150000"/>
              </a:lnSpc>
            </a:pPr>
            <a:r>
              <a:rPr lang="fa-IR" sz="2600" b="1" dirty="0" smtClean="0">
                <a:latin typeface="Arial" pitchFamily="34" charset="0"/>
                <a:cs typeface="2  Titr" pitchFamily="2" charset="-78"/>
              </a:rPr>
              <a:t>از نظر طبقه بندی، روش ساخت گرایی جزو روش های فعال و اکتشافی است که بر تولید،کنترل و تعمیم دانش تأکید می کند. در فرآیند تدریس ساخت گرایی معلم و همه یامکانات تسهیل کننده هستند و جزو خدمات آموزشی به حساب می آیند. بنابراین، در اینروش، دانش آموز نقش اساسی را ایفا می کند. هدف: جستجوی فعالانه فراگیرندگان ازطریق فعالیت های گوناگون برای کشف راه حل ها، مفاهیم، اصول و قوانین، یکی از </a:t>
            </a:r>
            <a:r>
              <a:rPr lang="fa-IR" sz="2600" b="1" dirty="0" smtClean="0">
                <a:latin typeface="Arial" pitchFamily="34" charset="0"/>
                <a:cs typeface="2  Titr" pitchFamily="2" charset="-78"/>
                <a:hlinkClick r:id="rId2"/>
              </a:rPr>
              <a:t>اهداف مهم</a:t>
            </a:r>
            <a:r>
              <a:rPr lang="fa-IR" sz="2600" b="1" dirty="0" smtClean="0">
                <a:latin typeface="Arial" pitchFamily="34" charset="0"/>
                <a:cs typeface="2  Titr" pitchFamily="2" charset="-78"/>
              </a:rPr>
              <a:t> در این روش است. داشتن روحیه ی کاوشگری برای ایجاد سؤال، طراحی، اجرا، ابداع وبه دست آوردن جواب، یکی از ویژگی های ساخت گرایی است.</a:t>
            </a:r>
          </a:p>
          <a:p>
            <a:pPr algn="r" rtl="1"/>
            <a:r>
              <a:rPr lang="fa-IR" sz="2400" dirty="0" smtClean="0">
                <a:cs typeface="2  Titr" pitchFamily="2" charset="-78"/>
              </a:rPr>
              <a:t>                </a:t>
            </a:r>
            <a:endParaRPr lang="fa-I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852" y="335779"/>
            <a:ext cx="9692640" cy="1325562"/>
          </a:xfrm>
        </p:spPr>
        <p:txBody>
          <a:bodyPr>
            <a:normAutofit fontScale="90000"/>
          </a:bodyPr>
          <a:lstStyle/>
          <a:p>
            <a:pPr lvl="0"/>
            <a:r>
              <a:rPr lang="fa-IR" dirty="0" smtClean="0">
                <a:cs typeface="B Nazanin" panose="00000400000000000000" pitchFamily="2" charset="-78"/>
              </a:rPr>
              <a:t>الگوی طراحی آموزشی آشور</a:t>
            </a:r>
            <a:r>
              <a:rPr lang="en-US" dirty="0" smtClean="0">
                <a:cs typeface="B Nazanin" panose="00000400000000000000" pitchFamily="2" charset="-78"/>
              </a:rPr>
              <a:t/>
            </a:r>
            <a:br>
              <a:rPr lang="en-US" dirty="0" smtClean="0">
                <a:cs typeface="B Nazanin" panose="00000400000000000000" pitchFamily="2" charset="-78"/>
              </a:rPr>
            </a:br>
            <a:endParaRPr lang="fa-IR" dirty="0"/>
          </a:p>
        </p:txBody>
      </p:sp>
      <p:sp>
        <p:nvSpPr>
          <p:cNvPr id="4" name="Content Placeholder 3"/>
          <p:cNvSpPr>
            <a:spLocks noGrp="1"/>
          </p:cNvSpPr>
          <p:nvPr>
            <p:ph idx="1"/>
          </p:nvPr>
        </p:nvSpPr>
        <p:spPr>
          <a:prstGeom prst="rect">
            <a:avLst/>
          </a:prstGeom>
          <a:blipFill dpi="0" rotWithShape="1">
            <a:blip r:embed="rId2" cstate="email">
              <a:extLst>
                <a:ext uri="{28A0092B-C50C-407E-A947-70E740481C1C}">
                  <a14:useLocalDpi xmlns="" xmlns:a14="http://schemas.microsoft.com/office/drawing/2010/main"/>
                </a:ext>
              </a:extLst>
            </a:blip>
            <a:srcRect/>
            <a:stretch>
              <a:fillRect l="2695" r="2695"/>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fa-I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2" name="Title 2"/>
          <p:cNvSpPr>
            <a:spLocks noGrp="1"/>
          </p:cNvSpPr>
          <p:nvPr>
            <p:ph type="title"/>
          </p:nvPr>
        </p:nvSpPr>
        <p:spPr>
          <a:xfrm>
            <a:off x="143934" y="69851"/>
            <a:ext cx="11808884" cy="695325"/>
          </a:xfrm>
          <a:solidFill>
            <a:schemeClr val="tx1"/>
          </a:solidFill>
        </p:spPr>
        <p:txBody>
          <a:bodyPr/>
          <a:lstStyle/>
          <a:p>
            <a:r>
              <a:rPr lang="fa-IR" sz="3600" b="1" smtClean="0">
                <a:solidFill>
                  <a:srgbClr val="FF0000"/>
                </a:solidFill>
                <a:latin typeface="BMitraBold"/>
                <a:cs typeface="2  Titr" pitchFamily="2" charset="-78"/>
              </a:rPr>
              <a:t>خلاصه ی طراحی آموزشی بر اساس الگوی اشور</a:t>
            </a:r>
            <a:endParaRPr lang="fa-IR" sz="3600" smtClean="0">
              <a:solidFill>
                <a:srgbClr val="FF0000"/>
              </a:solidFill>
              <a:cs typeface="2  Titr" pitchFamily="2" charset="-78"/>
            </a:endParaRPr>
          </a:p>
        </p:txBody>
      </p:sp>
      <p:graphicFrame>
        <p:nvGraphicFramePr>
          <p:cNvPr id="4" name="Content Placeholder 3"/>
          <p:cNvGraphicFramePr>
            <a:graphicFrameLocks noGrp="1"/>
          </p:cNvGraphicFramePr>
          <p:nvPr>
            <p:ph idx="1"/>
          </p:nvPr>
        </p:nvGraphicFramePr>
        <p:xfrm>
          <a:off x="143934" y="908051"/>
          <a:ext cx="11904133" cy="5761039"/>
        </p:xfrm>
        <a:graphic>
          <a:graphicData uri="http://schemas.openxmlformats.org/drawingml/2006/table">
            <a:tbl>
              <a:tblPr rtl="1" firstRow="1" bandRow="1">
                <a:tableStyleId>{0505E3EF-67EA-436B-97B2-0124C06EBD24}</a:tableStyleId>
              </a:tblPr>
              <a:tblGrid>
                <a:gridCol w="969593"/>
                <a:gridCol w="2493209"/>
                <a:gridCol w="8441331"/>
              </a:tblGrid>
              <a:tr h="379866">
                <a:tc>
                  <a:txBody>
                    <a:bodyPr/>
                    <a:lstStyle/>
                    <a:p>
                      <a:pPr algn="ctr" rtl="1"/>
                      <a:r>
                        <a:rPr lang="fa-IR" sz="1800" dirty="0" smtClean="0">
                          <a:cs typeface="2  Titr" pitchFamily="2" charset="-78"/>
                        </a:rPr>
                        <a:t>مرحله</a:t>
                      </a:r>
                      <a:endParaRPr lang="fa-IR" sz="1800" dirty="0">
                        <a:solidFill>
                          <a:schemeClr val="tx1"/>
                        </a:solidFill>
                        <a:cs typeface="2  Titr" pitchFamily="2" charset="-78"/>
                      </a:endParaRPr>
                    </a:p>
                  </a:txBody>
                  <a:tcPr marL="121913" marR="121913" marT="45734" marB="45734" anchor="ctr"/>
                </a:tc>
                <a:tc>
                  <a:txBody>
                    <a:bodyPr/>
                    <a:lstStyle/>
                    <a:p>
                      <a:pPr algn="ctr" rtl="1"/>
                      <a:r>
                        <a:rPr lang="fa-IR" sz="1800" dirty="0" smtClean="0">
                          <a:cs typeface="2  Titr" pitchFamily="2" charset="-78"/>
                        </a:rPr>
                        <a:t>عنوان مرحله</a:t>
                      </a:r>
                      <a:endParaRPr lang="fa-IR" sz="1800" dirty="0">
                        <a:solidFill>
                          <a:schemeClr val="tx1"/>
                        </a:solidFill>
                        <a:cs typeface="2  Titr" pitchFamily="2" charset="-78"/>
                      </a:endParaRPr>
                    </a:p>
                  </a:txBody>
                  <a:tcPr marL="121913" marR="121913" marT="45734" marB="45734" anchor="ctr"/>
                </a:tc>
                <a:tc>
                  <a:txBody>
                    <a:bodyPr/>
                    <a:lstStyle/>
                    <a:p>
                      <a:pPr algn="ctr" rtl="1"/>
                      <a:r>
                        <a:rPr lang="fa-IR" sz="1800" u="none" strike="noStrike" baseline="0" dirty="0" smtClean="0">
                          <a:cs typeface="2  Titr" pitchFamily="2" charset="-78"/>
                        </a:rPr>
                        <a:t>عمده ترین فعالیت های طراح آموزشی</a:t>
                      </a:r>
                      <a:endParaRPr lang="fa-IR" sz="1800" dirty="0">
                        <a:solidFill>
                          <a:schemeClr val="tx1"/>
                        </a:solidFill>
                        <a:cs typeface="2  Titr" pitchFamily="2" charset="-78"/>
                      </a:endParaRPr>
                    </a:p>
                  </a:txBody>
                  <a:tcPr marL="121913" marR="121913" marT="45734" marB="45734" anchor="ctr"/>
                </a:tc>
              </a:tr>
              <a:tr h="1354076">
                <a:tc>
                  <a:txBody>
                    <a:bodyPr/>
                    <a:lstStyle/>
                    <a:p>
                      <a:pPr algn="ctr" rtl="1"/>
                      <a:r>
                        <a:rPr lang="fa-IR" sz="2000" dirty="0" smtClean="0">
                          <a:cs typeface="2  Titr" pitchFamily="2" charset="-78"/>
                        </a:rPr>
                        <a:t>اول</a:t>
                      </a:r>
                      <a:endParaRPr lang="fa-IR" sz="2000" dirty="0">
                        <a:cs typeface="2  Titr" pitchFamily="2" charset="-78"/>
                      </a:endParaRPr>
                    </a:p>
                  </a:txBody>
                  <a:tcPr marL="121913" marR="121913" marT="45734" marB="45734" anchor="ctr"/>
                </a:tc>
                <a:tc>
                  <a:txBody>
                    <a:bodyPr/>
                    <a:lstStyle/>
                    <a:p>
                      <a:pPr algn="ctr" rtl="1"/>
                      <a:r>
                        <a:rPr lang="fa-IR" sz="2000" b="1" i="0" u="none" strike="noStrike" baseline="0" dirty="0" smtClean="0">
                          <a:solidFill>
                            <a:srgbClr val="C00000"/>
                          </a:solidFill>
                          <a:effectLst>
                            <a:outerShdw blurRad="38100" dist="38100" dir="2700000" algn="tl">
                              <a:srgbClr val="000000">
                                <a:alpha val="43137"/>
                              </a:srgbClr>
                            </a:outerShdw>
                          </a:effectLst>
                          <a:latin typeface="BLotus"/>
                          <a:cs typeface="2  Titr" pitchFamily="2" charset="-78"/>
                        </a:rPr>
                        <a:t>تحلیل ویژگی های یادگیرندگان</a:t>
                      </a:r>
                      <a:endParaRPr lang="fa-IR" sz="2000" b="1" dirty="0">
                        <a:solidFill>
                          <a:srgbClr val="C00000"/>
                        </a:solidFill>
                        <a:effectLst>
                          <a:outerShdw blurRad="38100" dist="38100" dir="2700000" algn="tl">
                            <a:srgbClr val="000000">
                              <a:alpha val="43137"/>
                            </a:srgbClr>
                          </a:outerShdw>
                        </a:effectLst>
                        <a:cs typeface="2  Titr" pitchFamily="2" charset="-78"/>
                      </a:endParaRPr>
                    </a:p>
                  </a:txBody>
                  <a:tcPr marL="121913" marR="121913" marT="45734" marB="45734" anchor="ctr"/>
                </a:tc>
                <a:tc>
                  <a:txBody>
                    <a:bodyPr/>
                    <a:lstStyle/>
                    <a:p>
                      <a:pPr rtl="1"/>
                      <a:r>
                        <a:rPr lang="fa-IR" sz="2000" b="1" dirty="0" smtClean="0">
                          <a:effectLst>
                            <a:outerShdw blurRad="38100" dist="38100" dir="2700000" algn="tl">
                              <a:srgbClr val="000000">
                                <a:alpha val="43137"/>
                              </a:srgbClr>
                            </a:outerShdw>
                          </a:effectLst>
                          <a:cs typeface="2  Lotus" pitchFamily="2" charset="-78"/>
                        </a:rPr>
                        <a:t>*تعیین ویژگی های عمومی و کلی یادگیرندگان</a:t>
                      </a:r>
                    </a:p>
                    <a:p>
                      <a:pPr rtl="1"/>
                      <a:r>
                        <a:rPr lang="fa-IR" sz="2000" b="1" dirty="0" smtClean="0">
                          <a:effectLst>
                            <a:outerShdw blurRad="38100" dist="38100" dir="2700000" algn="tl">
                              <a:srgbClr val="000000">
                                <a:alpha val="43137"/>
                              </a:srgbClr>
                            </a:outerShdw>
                          </a:effectLst>
                          <a:cs typeface="2  Lotus" pitchFamily="2" charset="-78"/>
                        </a:rPr>
                        <a:t>*تعیین ویژگی های اختصاصی یادگیرندگان  </a:t>
                      </a:r>
                    </a:p>
                    <a:p>
                      <a:pPr rtl="1"/>
                      <a:r>
                        <a:rPr lang="fa-IR" sz="2000" b="1" dirty="0" smtClean="0">
                          <a:effectLst>
                            <a:outerShdw blurRad="38100" dist="38100" dir="2700000" algn="tl">
                              <a:srgbClr val="000000">
                                <a:alpha val="43137"/>
                              </a:srgbClr>
                            </a:outerShdw>
                          </a:effectLst>
                          <a:cs typeface="2  Lotus" pitchFamily="2" charset="-78"/>
                        </a:rPr>
                        <a:t>*شناخت دانش و مهارت های فعلی شاگردان   * تعیین سبک های یادگیری                         * بررسی ویژگی های شناختی و انگیزشی</a:t>
                      </a:r>
                      <a:endParaRPr lang="fa-IR" sz="2000" b="1" dirty="0">
                        <a:effectLst>
                          <a:outerShdw blurRad="38100" dist="38100" dir="2700000" algn="tl">
                            <a:srgbClr val="000000">
                              <a:alpha val="43137"/>
                            </a:srgbClr>
                          </a:outerShdw>
                        </a:effectLst>
                        <a:cs typeface="2  Lotus" pitchFamily="2" charset="-78"/>
                      </a:endParaRPr>
                    </a:p>
                  </a:txBody>
                  <a:tcPr marL="121913" marR="121913" marT="45734" marB="45734"/>
                </a:tc>
              </a:tr>
              <a:tr h="724284">
                <a:tc>
                  <a:txBody>
                    <a:bodyPr/>
                    <a:lstStyle/>
                    <a:p>
                      <a:pPr algn="ctr" rtl="1"/>
                      <a:r>
                        <a:rPr lang="fa-IR" sz="2000" dirty="0" smtClean="0">
                          <a:cs typeface="2  Titr" pitchFamily="2" charset="-78"/>
                        </a:rPr>
                        <a:t>دوم</a:t>
                      </a:r>
                      <a:endParaRPr lang="fa-IR" sz="2000" dirty="0">
                        <a:cs typeface="2  Titr" pitchFamily="2" charset="-78"/>
                      </a:endParaRPr>
                    </a:p>
                  </a:txBody>
                  <a:tcPr marL="121913" marR="121913" marT="45734" marB="45734" anchor="ctr"/>
                </a:tc>
                <a:tc>
                  <a:txBody>
                    <a:bodyPr/>
                    <a:lstStyle/>
                    <a:p>
                      <a:pPr algn="ctr" rtl="1"/>
                      <a:r>
                        <a:rPr lang="fa-IR" sz="2000" b="1" i="0" u="none" strike="noStrike" baseline="0" dirty="0" smtClean="0">
                          <a:solidFill>
                            <a:srgbClr val="C00000"/>
                          </a:solidFill>
                          <a:effectLst>
                            <a:outerShdw blurRad="38100" dist="38100" dir="2700000" algn="tl">
                              <a:srgbClr val="000000">
                                <a:alpha val="43137"/>
                              </a:srgbClr>
                            </a:outerShdw>
                          </a:effectLst>
                          <a:latin typeface="BLotus"/>
                          <a:cs typeface="2  Titr" pitchFamily="2" charset="-78"/>
                        </a:rPr>
                        <a:t>تعیین هدف های آموزشی</a:t>
                      </a:r>
                      <a:endParaRPr lang="fa-IR" sz="2000" b="1" dirty="0">
                        <a:solidFill>
                          <a:srgbClr val="C00000"/>
                        </a:solidFill>
                        <a:effectLst>
                          <a:outerShdw blurRad="38100" dist="38100" dir="2700000" algn="tl">
                            <a:srgbClr val="000000">
                              <a:alpha val="43137"/>
                            </a:srgbClr>
                          </a:outerShdw>
                        </a:effectLst>
                        <a:cs typeface="2  Titr" pitchFamily="2" charset="-78"/>
                      </a:endParaRPr>
                    </a:p>
                  </a:txBody>
                  <a:tcPr marL="121913" marR="121913" marT="45734" marB="45734" anchor="ctr"/>
                </a:tc>
                <a:tc>
                  <a:txBody>
                    <a:bodyPr/>
                    <a:lstStyle/>
                    <a:p>
                      <a:pPr rtl="1"/>
                      <a:r>
                        <a:rPr lang="fa-IR" sz="2000" b="1" dirty="0" smtClean="0">
                          <a:effectLst>
                            <a:outerShdw blurRad="38100" dist="38100" dir="2700000" algn="tl">
                              <a:srgbClr val="000000">
                                <a:alpha val="43137"/>
                              </a:srgbClr>
                            </a:outerShdw>
                          </a:effectLst>
                          <a:cs typeface="2  Lotus" pitchFamily="2" charset="-78"/>
                        </a:rPr>
                        <a:t>* تعیین هدف کلی آموزش         * تدوین هدف های عینی آموزش</a:t>
                      </a:r>
                    </a:p>
                    <a:p>
                      <a:pPr rtl="1"/>
                      <a:r>
                        <a:rPr lang="fa-IR" sz="2000" b="1" dirty="0" smtClean="0">
                          <a:effectLst>
                            <a:outerShdw blurRad="38100" dist="38100" dir="2700000" algn="tl">
                              <a:srgbClr val="000000">
                                <a:alpha val="43137"/>
                              </a:srgbClr>
                            </a:outerShdw>
                          </a:effectLst>
                          <a:cs typeface="2  Lotus" pitchFamily="2" charset="-78"/>
                        </a:rPr>
                        <a:t>* توجه به معیارهای لازم برای تدوین هدف های آموزشی</a:t>
                      </a:r>
                      <a:endParaRPr lang="fa-IR" sz="2000" b="1" dirty="0">
                        <a:effectLst>
                          <a:outerShdw blurRad="38100" dist="38100" dir="2700000" algn="tl">
                            <a:srgbClr val="000000">
                              <a:alpha val="43137"/>
                            </a:srgbClr>
                          </a:outerShdw>
                        </a:effectLst>
                        <a:cs typeface="2  Lotus" pitchFamily="2" charset="-78"/>
                      </a:endParaRPr>
                    </a:p>
                  </a:txBody>
                  <a:tcPr marL="121913" marR="121913" marT="45734" marB="45734"/>
                </a:tc>
              </a:tr>
              <a:tr h="724284">
                <a:tc>
                  <a:txBody>
                    <a:bodyPr/>
                    <a:lstStyle/>
                    <a:p>
                      <a:pPr algn="ctr" rtl="1"/>
                      <a:r>
                        <a:rPr lang="fa-IR" sz="2000" dirty="0" smtClean="0">
                          <a:cs typeface="2  Titr" pitchFamily="2" charset="-78"/>
                        </a:rPr>
                        <a:t>سوم</a:t>
                      </a:r>
                      <a:endParaRPr lang="fa-IR" sz="2000" dirty="0">
                        <a:cs typeface="2  Titr" pitchFamily="2" charset="-78"/>
                      </a:endParaRPr>
                    </a:p>
                  </a:txBody>
                  <a:tcPr marL="121913" marR="121913" marT="45734" marB="45734" anchor="ctr"/>
                </a:tc>
                <a:tc>
                  <a:txBody>
                    <a:bodyPr/>
                    <a:lstStyle/>
                    <a:p>
                      <a:pPr algn="ctr" rtl="1"/>
                      <a:r>
                        <a:rPr lang="fa-IR" sz="2000" b="1" i="0" u="none" strike="noStrike" baseline="0" dirty="0" smtClean="0">
                          <a:solidFill>
                            <a:srgbClr val="C00000"/>
                          </a:solidFill>
                          <a:effectLst>
                            <a:outerShdw blurRad="38100" dist="38100" dir="2700000" algn="tl">
                              <a:srgbClr val="000000">
                                <a:alpha val="43137"/>
                              </a:srgbClr>
                            </a:outerShdw>
                          </a:effectLst>
                          <a:latin typeface="BLotus"/>
                          <a:cs typeface="2  Titr" pitchFamily="2" charset="-78"/>
                        </a:rPr>
                        <a:t>انتخاب رسانه، مواد و روش آموزشی</a:t>
                      </a:r>
                      <a:endParaRPr lang="fa-IR" sz="2000" b="1" dirty="0">
                        <a:solidFill>
                          <a:srgbClr val="C00000"/>
                        </a:solidFill>
                        <a:effectLst>
                          <a:outerShdw blurRad="38100" dist="38100" dir="2700000" algn="tl">
                            <a:srgbClr val="000000">
                              <a:alpha val="43137"/>
                            </a:srgbClr>
                          </a:outerShdw>
                        </a:effectLst>
                        <a:cs typeface="2  Titr" pitchFamily="2" charset="-78"/>
                      </a:endParaRPr>
                    </a:p>
                  </a:txBody>
                  <a:tcPr marL="121913" marR="121913" marT="45734" marB="45734" anchor="ctr"/>
                </a:tc>
                <a:tc>
                  <a:txBody>
                    <a:bodyPr/>
                    <a:lstStyle/>
                    <a:p>
                      <a:pPr rtl="1"/>
                      <a:r>
                        <a:rPr lang="fa-IR" sz="2000" b="1" dirty="0" smtClean="0">
                          <a:effectLst>
                            <a:outerShdw blurRad="38100" dist="38100" dir="2700000" algn="tl">
                              <a:srgbClr val="000000">
                                <a:alpha val="43137"/>
                              </a:srgbClr>
                            </a:outerShdw>
                          </a:effectLst>
                          <a:cs typeface="2  Lotus" pitchFamily="2" charset="-78"/>
                        </a:rPr>
                        <a:t>* تعیین رسانه ی مؤثر و مناسب        * تعیین در دست رس بودن رسانه ها</a:t>
                      </a:r>
                    </a:p>
                    <a:p>
                      <a:pPr rtl="1"/>
                      <a:r>
                        <a:rPr lang="fa-IR" sz="2000" b="1" dirty="0" smtClean="0">
                          <a:effectLst>
                            <a:outerShdw blurRad="38100" dist="38100" dir="2700000" algn="tl">
                              <a:srgbClr val="000000">
                                <a:alpha val="43137"/>
                              </a:srgbClr>
                            </a:outerShdw>
                          </a:effectLst>
                          <a:cs typeface="2  Lotus" pitchFamily="2" charset="-78"/>
                        </a:rPr>
                        <a:t>* استفاده از رسانه های متنوع و متناسب     * انتخاب روش تدریس مناسب</a:t>
                      </a:r>
                      <a:endParaRPr lang="fa-IR" sz="2000" b="1" dirty="0">
                        <a:effectLst>
                          <a:outerShdw blurRad="38100" dist="38100" dir="2700000" algn="tl">
                            <a:srgbClr val="000000">
                              <a:alpha val="43137"/>
                            </a:srgbClr>
                          </a:outerShdw>
                        </a:effectLst>
                        <a:cs typeface="2  Lotus" pitchFamily="2" charset="-78"/>
                      </a:endParaRPr>
                    </a:p>
                  </a:txBody>
                  <a:tcPr marL="121913" marR="121913" marT="45734" marB="45734"/>
                </a:tc>
              </a:tr>
              <a:tr h="1039180">
                <a:tc>
                  <a:txBody>
                    <a:bodyPr/>
                    <a:lstStyle/>
                    <a:p>
                      <a:pPr algn="ctr" rtl="1"/>
                      <a:r>
                        <a:rPr lang="fa-IR" sz="2000" dirty="0" smtClean="0">
                          <a:cs typeface="2  Titr" pitchFamily="2" charset="-78"/>
                        </a:rPr>
                        <a:t>چهارم</a:t>
                      </a:r>
                      <a:endParaRPr lang="fa-IR" sz="2000" dirty="0">
                        <a:cs typeface="2  Titr" pitchFamily="2" charset="-78"/>
                      </a:endParaRPr>
                    </a:p>
                  </a:txBody>
                  <a:tcPr marL="121913" marR="121913" marT="45734" marB="45734" anchor="ctr"/>
                </a:tc>
                <a:tc>
                  <a:txBody>
                    <a:bodyPr/>
                    <a:lstStyle/>
                    <a:p>
                      <a:pPr algn="ctr" rtl="1"/>
                      <a:r>
                        <a:rPr lang="fa-IR" sz="2000" b="1" i="0" u="none" strike="noStrike" baseline="0" dirty="0" smtClean="0">
                          <a:solidFill>
                            <a:srgbClr val="C00000"/>
                          </a:solidFill>
                          <a:effectLst>
                            <a:outerShdw blurRad="38100" dist="38100" dir="2700000" algn="tl">
                              <a:srgbClr val="000000">
                                <a:alpha val="43137"/>
                              </a:srgbClr>
                            </a:outerShdw>
                          </a:effectLst>
                          <a:latin typeface="BLotus"/>
                          <a:cs typeface="2  Titr" pitchFamily="2" charset="-78"/>
                        </a:rPr>
                        <a:t>کاربرد رسانه، مواد و روش</a:t>
                      </a:r>
                      <a:endParaRPr lang="fa-IR" sz="2000" b="1" dirty="0">
                        <a:solidFill>
                          <a:srgbClr val="C00000"/>
                        </a:solidFill>
                        <a:effectLst>
                          <a:outerShdw blurRad="38100" dist="38100" dir="2700000" algn="tl">
                            <a:srgbClr val="000000">
                              <a:alpha val="43137"/>
                            </a:srgbClr>
                          </a:outerShdw>
                        </a:effectLst>
                        <a:cs typeface="2  Titr" pitchFamily="2" charset="-78"/>
                      </a:endParaRPr>
                    </a:p>
                  </a:txBody>
                  <a:tcPr marL="121913" marR="121913" marT="45734" marB="45734" anchor="ctr"/>
                </a:tc>
                <a:tc>
                  <a:txBody>
                    <a:bodyPr/>
                    <a:lstStyle/>
                    <a:p>
                      <a:pPr rtl="1"/>
                      <a:r>
                        <a:rPr lang="fa-IR" sz="2000" b="1" dirty="0" smtClean="0">
                          <a:effectLst>
                            <a:outerShdw blurRad="38100" dist="38100" dir="2700000" algn="tl">
                              <a:srgbClr val="000000">
                                <a:alpha val="43137"/>
                              </a:srgbClr>
                            </a:outerShdw>
                          </a:effectLst>
                          <a:cs typeface="2  Lotus" pitchFamily="2" charset="-78"/>
                        </a:rPr>
                        <a:t>* آماده کردن رسانه ها و مواد آموزشی      * فراهم کردن شرایط مناسب برای اجرای آموزش</a:t>
                      </a:r>
                    </a:p>
                    <a:p>
                      <a:pPr rtl="1"/>
                      <a:r>
                        <a:rPr lang="fa-IR" sz="2000" b="1" dirty="0" smtClean="0">
                          <a:effectLst>
                            <a:outerShdw blurRad="38100" dist="38100" dir="2700000" algn="tl">
                              <a:srgbClr val="000000">
                                <a:alpha val="43137"/>
                              </a:srgbClr>
                            </a:outerShdw>
                          </a:effectLst>
                          <a:cs typeface="2  Lotus" pitchFamily="2" charset="-78"/>
                        </a:rPr>
                        <a:t>* بررسی شرایط مورد نیاز                     * آماده شدن معلم برای تدریس</a:t>
                      </a:r>
                      <a:endParaRPr lang="fa-IR" sz="2000" b="1" dirty="0">
                        <a:effectLst>
                          <a:outerShdw blurRad="38100" dist="38100" dir="2700000" algn="tl">
                            <a:srgbClr val="000000">
                              <a:alpha val="43137"/>
                            </a:srgbClr>
                          </a:outerShdw>
                        </a:effectLst>
                        <a:cs typeface="2  Lotus" pitchFamily="2" charset="-78"/>
                      </a:endParaRPr>
                    </a:p>
                  </a:txBody>
                  <a:tcPr marL="121913" marR="121913" marT="45734" marB="45734"/>
                </a:tc>
              </a:tr>
              <a:tr h="724284">
                <a:tc>
                  <a:txBody>
                    <a:bodyPr/>
                    <a:lstStyle/>
                    <a:p>
                      <a:pPr algn="ctr" rtl="1"/>
                      <a:r>
                        <a:rPr lang="fa-IR" sz="2000" dirty="0" smtClean="0">
                          <a:cs typeface="2  Titr" pitchFamily="2" charset="-78"/>
                        </a:rPr>
                        <a:t>پنجم</a:t>
                      </a:r>
                      <a:endParaRPr lang="fa-IR" sz="2000" dirty="0">
                        <a:cs typeface="2  Titr" pitchFamily="2" charset="-78"/>
                      </a:endParaRPr>
                    </a:p>
                  </a:txBody>
                  <a:tcPr marL="121913" marR="121913" marT="45734" marB="45734" anchor="ctr"/>
                </a:tc>
                <a:tc>
                  <a:txBody>
                    <a:bodyPr/>
                    <a:lstStyle/>
                    <a:p>
                      <a:pPr algn="ctr" rtl="1"/>
                      <a:r>
                        <a:rPr lang="fa-IR" sz="2000" b="1" i="0" u="none" strike="noStrike" baseline="0" dirty="0" smtClean="0">
                          <a:solidFill>
                            <a:srgbClr val="C00000"/>
                          </a:solidFill>
                          <a:effectLst>
                            <a:outerShdw blurRad="38100" dist="38100" dir="2700000" algn="tl">
                              <a:srgbClr val="000000">
                                <a:alpha val="43137"/>
                              </a:srgbClr>
                            </a:outerShdw>
                          </a:effectLst>
                          <a:latin typeface="BLotus"/>
                          <a:cs typeface="2  Titr" pitchFamily="2" charset="-78"/>
                        </a:rPr>
                        <a:t>مشارکت یادگیرندگان</a:t>
                      </a:r>
                      <a:endParaRPr lang="fa-IR" sz="2000" b="1" dirty="0">
                        <a:solidFill>
                          <a:srgbClr val="C00000"/>
                        </a:solidFill>
                        <a:effectLst>
                          <a:outerShdw blurRad="38100" dist="38100" dir="2700000" algn="tl">
                            <a:srgbClr val="000000">
                              <a:alpha val="43137"/>
                            </a:srgbClr>
                          </a:outerShdw>
                        </a:effectLst>
                        <a:cs typeface="2  Titr" pitchFamily="2" charset="-78"/>
                      </a:endParaRPr>
                    </a:p>
                  </a:txBody>
                  <a:tcPr marL="121913" marR="121913" marT="45734" marB="45734" anchor="ctr"/>
                </a:tc>
                <a:tc>
                  <a:txBody>
                    <a:bodyPr/>
                    <a:lstStyle/>
                    <a:p>
                      <a:pPr rtl="1"/>
                      <a:r>
                        <a:rPr lang="fa-IR" sz="2000" b="1" dirty="0" smtClean="0">
                          <a:effectLst>
                            <a:outerShdw blurRad="38100" dist="38100" dir="2700000" algn="tl">
                              <a:srgbClr val="000000">
                                <a:alpha val="43137"/>
                              </a:srgbClr>
                            </a:outerShdw>
                          </a:effectLst>
                          <a:cs typeface="2  Lotus" pitchFamily="2" charset="-78"/>
                        </a:rPr>
                        <a:t>* تعیین چگونگی مشارکت و همکاری یادگیرندگان در کلاس</a:t>
                      </a:r>
                    </a:p>
                    <a:p>
                      <a:pPr rtl="1"/>
                      <a:r>
                        <a:rPr lang="fa-IR" sz="2000" b="1" dirty="0" smtClean="0">
                          <a:effectLst>
                            <a:outerShdw blurRad="38100" dist="38100" dir="2700000" algn="tl">
                              <a:srgbClr val="000000">
                                <a:alpha val="43137"/>
                              </a:srgbClr>
                            </a:outerShdw>
                          </a:effectLst>
                          <a:cs typeface="2  Lotus" pitchFamily="2" charset="-78"/>
                        </a:rPr>
                        <a:t>* بررسی مهارت های مورد نیاز شاگردان برای مشارکت</a:t>
                      </a:r>
                      <a:endParaRPr lang="fa-IR" sz="2000" b="1" dirty="0">
                        <a:effectLst>
                          <a:outerShdw blurRad="38100" dist="38100" dir="2700000" algn="tl">
                            <a:srgbClr val="000000">
                              <a:alpha val="43137"/>
                            </a:srgbClr>
                          </a:outerShdw>
                        </a:effectLst>
                        <a:cs typeface="2  Lotus" pitchFamily="2" charset="-78"/>
                      </a:endParaRPr>
                    </a:p>
                  </a:txBody>
                  <a:tcPr marL="121913" marR="121913" marT="45734" marB="45734"/>
                </a:tc>
              </a:tr>
              <a:tr h="815065">
                <a:tc>
                  <a:txBody>
                    <a:bodyPr/>
                    <a:lstStyle/>
                    <a:p>
                      <a:pPr algn="ctr" rtl="1"/>
                      <a:r>
                        <a:rPr lang="fa-IR" sz="2000" dirty="0" smtClean="0">
                          <a:cs typeface="2  Titr" pitchFamily="2" charset="-78"/>
                        </a:rPr>
                        <a:t>ششم</a:t>
                      </a:r>
                      <a:endParaRPr lang="fa-IR" sz="2000" dirty="0">
                        <a:cs typeface="2  Titr" pitchFamily="2" charset="-78"/>
                      </a:endParaRPr>
                    </a:p>
                  </a:txBody>
                  <a:tcPr marL="121913" marR="121913" marT="45734" marB="45734" anchor="ctr"/>
                </a:tc>
                <a:tc>
                  <a:txBody>
                    <a:bodyPr/>
                    <a:lstStyle/>
                    <a:p>
                      <a:pPr algn="ctr" rtl="1"/>
                      <a:r>
                        <a:rPr lang="fa-IR" sz="2000" b="1" i="0" u="none" strike="noStrike" baseline="0" dirty="0" smtClean="0">
                          <a:solidFill>
                            <a:srgbClr val="C00000"/>
                          </a:solidFill>
                          <a:effectLst>
                            <a:outerShdw blurRad="38100" dist="38100" dir="2700000" algn="tl">
                              <a:srgbClr val="000000">
                                <a:alpha val="43137"/>
                              </a:srgbClr>
                            </a:outerShdw>
                          </a:effectLst>
                          <a:latin typeface="BLotus"/>
                          <a:cs typeface="2  Titr" pitchFamily="2" charset="-78"/>
                        </a:rPr>
                        <a:t>ارزشیابی و تجدیدنظر</a:t>
                      </a:r>
                      <a:endParaRPr lang="fa-IR" sz="2000" b="1" dirty="0">
                        <a:solidFill>
                          <a:srgbClr val="C00000"/>
                        </a:solidFill>
                        <a:effectLst>
                          <a:outerShdw blurRad="38100" dist="38100" dir="2700000" algn="tl">
                            <a:srgbClr val="000000">
                              <a:alpha val="43137"/>
                            </a:srgbClr>
                          </a:outerShdw>
                        </a:effectLst>
                        <a:cs typeface="2  Titr" pitchFamily="2" charset="-78"/>
                      </a:endParaRPr>
                    </a:p>
                  </a:txBody>
                  <a:tcPr marL="121913" marR="121913" marT="45734" marB="45734" anchor="ctr"/>
                </a:tc>
                <a:tc>
                  <a:txBody>
                    <a:bodyPr/>
                    <a:lstStyle/>
                    <a:p>
                      <a:pPr rtl="1"/>
                      <a:r>
                        <a:rPr lang="fa-IR" sz="2000" b="1" dirty="0" smtClean="0">
                          <a:effectLst>
                            <a:outerShdw blurRad="38100" dist="38100" dir="2700000" algn="tl">
                              <a:srgbClr val="000000">
                                <a:alpha val="43137"/>
                              </a:srgbClr>
                            </a:outerShdw>
                          </a:effectLst>
                          <a:cs typeface="2  Lotus" pitchFamily="2" charset="-78"/>
                        </a:rPr>
                        <a:t>* بررسی میزان اثربخشی تدریس              * سنجش یادگیری شاگردان</a:t>
                      </a:r>
                    </a:p>
                    <a:p>
                      <a:pPr rtl="1"/>
                      <a:r>
                        <a:rPr lang="fa-IR" sz="2000" b="1" dirty="0" smtClean="0">
                          <a:effectLst>
                            <a:outerShdw blurRad="38100" dist="38100" dir="2700000" algn="tl">
                              <a:srgbClr val="000000">
                                <a:alpha val="43137"/>
                              </a:srgbClr>
                            </a:outerShdw>
                          </a:effectLst>
                          <a:cs typeface="2  Lotus" pitchFamily="2" charset="-78"/>
                        </a:rPr>
                        <a:t>* اصلاح تدریس و یادگیری بر اساس اطلاعات به دست آمده</a:t>
                      </a:r>
                      <a:endParaRPr lang="fa-IR" sz="2000" b="1" dirty="0">
                        <a:effectLst>
                          <a:outerShdw blurRad="38100" dist="38100" dir="2700000" algn="tl">
                            <a:srgbClr val="000000">
                              <a:alpha val="43137"/>
                            </a:srgbClr>
                          </a:outerShdw>
                        </a:effectLst>
                        <a:cs typeface="2  Lotus" pitchFamily="2" charset="-78"/>
                      </a:endParaRPr>
                    </a:p>
                  </a:txBody>
                  <a:tcPr marL="121913" marR="121913" marT="45734" marB="45734"/>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92"/>
                                        </p:tgtEl>
                                        <p:attrNameLst>
                                          <p:attrName>style.visibility</p:attrName>
                                        </p:attrNameLst>
                                      </p:cBhvr>
                                      <p:to>
                                        <p:strVal val="visible"/>
                                      </p:to>
                                    </p:set>
                                    <p:animEffect transition="in" filter="wipe(down)">
                                      <p:cBhvr>
                                        <p:cTn id="7" dur="580">
                                          <p:stCondLst>
                                            <p:cond delay="0"/>
                                          </p:stCondLst>
                                        </p:cTn>
                                        <p:tgtEl>
                                          <p:spTgt spid="19492"/>
                                        </p:tgtEl>
                                      </p:cBhvr>
                                    </p:animEffect>
                                    <p:anim calcmode="lin" valueType="num">
                                      <p:cBhvr>
                                        <p:cTn id="8" dur="1822" tmFilter="0,0; 0.14,0.36; 0.43,0.73; 0.71,0.91; 1.0,1.0">
                                          <p:stCondLst>
                                            <p:cond delay="0"/>
                                          </p:stCondLst>
                                        </p:cTn>
                                        <p:tgtEl>
                                          <p:spTgt spid="194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92"/>
                                        </p:tgtEl>
                                      </p:cBhvr>
                                      <p:to x="100000" y="60000"/>
                                    </p:animScale>
                                    <p:animScale>
                                      <p:cBhvr>
                                        <p:cTn id="14" dur="166" decel="50000">
                                          <p:stCondLst>
                                            <p:cond delay="676"/>
                                          </p:stCondLst>
                                        </p:cTn>
                                        <p:tgtEl>
                                          <p:spTgt spid="19492"/>
                                        </p:tgtEl>
                                      </p:cBhvr>
                                      <p:to x="100000" y="100000"/>
                                    </p:animScale>
                                    <p:animScale>
                                      <p:cBhvr>
                                        <p:cTn id="15" dur="26">
                                          <p:stCondLst>
                                            <p:cond delay="1312"/>
                                          </p:stCondLst>
                                        </p:cTn>
                                        <p:tgtEl>
                                          <p:spTgt spid="19492"/>
                                        </p:tgtEl>
                                      </p:cBhvr>
                                      <p:to x="100000" y="80000"/>
                                    </p:animScale>
                                    <p:animScale>
                                      <p:cBhvr>
                                        <p:cTn id="16" dur="166" decel="50000">
                                          <p:stCondLst>
                                            <p:cond delay="1338"/>
                                          </p:stCondLst>
                                        </p:cTn>
                                        <p:tgtEl>
                                          <p:spTgt spid="19492"/>
                                        </p:tgtEl>
                                      </p:cBhvr>
                                      <p:to x="100000" y="100000"/>
                                    </p:animScale>
                                    <p:animScale>
                                      <p:cBhvr>
                                        <p:cTn id="17" dur="26">
                                          <p:stCondLst>
                                            <p:cond delay="1642"/>
                                          </p:stCondLst>
                                        </p:cTn>
                                        <p:tgtEl>
                                          <p:spTgt spid="19492"/>
                                        </p:tgtEl>
                                      </p:cBhvr>
                                      <p:to x="100000" y="90000"/>
                                    </p:animScale>
                                    <p:animScale>
                                      <p:cBhvr>
                                        <p:cTn id="18" dur="166" decel="50000">
                                          <p:stCondLst>
                                            <p:cond delay="1668"/>
                                          </p:stCondLst>
                                        </p:cTn>
                                        <p:tgtEl>
                                          <p:spTgt spid="19492"/>
                                        </p:tgtEl>
                                      </p:cBhvr>
                                      <p:to x="100000" y="100000"/>
                                    </p:animScale>
                                    <p:animScale>
                                      <p:cBhvr>
                                        <p:cTn id="19" dur="26">
                                          <p:stCondLst>
                                            <p:cond delay="1808"/>
                                          </p:stCondLst>
                                        </p:cTn>
                                        <p:tgtEl>
                                          <p:spTgt spid="19492"/>
                                        </p:tgtEl>
                                      </p:cBhvr>
                                      <p:to x="100000" y="95000"/>
                                    </p:animScale>
                                    <p:animScale>
                                      <p:cBhvr>
                                        <p:cTn id="20" dur="166" decel="50000">
                                          <p:stCondLst>
                                            <p:cond delay="1834"/>
                                          </p:stCondLst>
                                        </p:cTn>
                                        <p:tgtEl>
                                          <p:spTgt spid="1949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889000">
              <a:spcAft>
                <a:spcPct val="35000"/>
              </a:spcAft>
            </a:pPr>
            <a:r>
              <a:rPr lang="fa-IR" dirty="0" smtClean="0">
                <a:cs typeface="B Nazanin" panose="00000400000000000000" pitchFamily="2" charset="-78"/>
              </a:rPr>
              <a:t>الگوی  یادگیری کلب</a:t>
            </a:r>
            <a:endParaRPr lang="en-US" dirty="0">
              <a:cs typeface="B Nazanin" panose="00000400000000000000" pitchFamily="2" charset="-78"/>
            </a:endParaRPr>
          </a:p>
        </p:txBody>
      </p:sp>
      <p:pic>
        <p:nvPicPr>
          <p:cNvPr id="43010" name="Picture 2" descr="انواع پرسشنامه ساخت پرسشنامه دانلود پرسشنامه مدیریت"/>
          <p:cNvPicPr>
            <a:picLocks noGrp="1" noChangeAspect="1" noChangeArrowheads="1"/>
          </p:cNvPicPr>
          <p:nvPr>
            <p:ph idx="1"/>
          </p:nvPr>
        </p:nvPicPr>
        <p:blipFill>
          <a:blip r:embed="rId2"/>
          <a:srcRect/>
          <a:stretch>
            <a:fillRect/>
          </a:stretch>
        </p:blipFill>
        <p:spPr bwMode="auto">
          <a:xfrm>
            <a:off x="1633928" y="1753849"/>
            <a:ext cx="9848538" cy="440009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9634" name="Picture 2"/>
          <p:cNvPicPr>
            <a:picLocks noGrp="1" noChangeAspect="1" noChangeArrowheads="1"/>
          </p:cNvPicPr>
          <p:nvPr>
            <p:ph idx="1"/>
          </p:nvPr>
        </p:nvPicPr>
        <p:blipFill>
          <a:blip r:embed="rId2"/>
          <a:srcRect/>
          <a:stretch>
            <a:fillRect/>
          </a:stretch>
        </p:blipFill>
        <p:spPr bwMode="auto">
          <a:xfrm>
            <a:off x="479685" y="1858780"/>
            <a:ext cx="11712315" cy="4999220"/>
          </a:xfrm>
          <a:prstGeom prst="rect">
            <a:avLst/>
          </a:prstGeom>
          <a:noFill/>
          <a:ln w="9525">
            <a:noFill/>
            <a:miter lim="800000"/>
            <a:headEnd/>
            <a:tailEnd/>
          </a:ln>
          <a:effectLst/>
        </p:spPr>
      </p:pic>
      <p:pic>
        <p:nvPicPr>
          <p:cNvPr id="5" name="Picture 4" descr="Image result for ‫الگوی یادگیری کلب‬‎"/>
          <p:cNvPicPr/>
          <p:nvPr/>
        </p:nvPicPr>
        <p:blipFill>
          <a:blip r:embed="rId2"/>
          <a:srcRect/>
          <a:stretch>
            <a:fillRect/>
          </a:stretch>
        </p:blipFill>
        <p:spPr bwMode="auto">
          <a:xfrm>
            <a:off x="0" y="1743074"/>
            <a:ext cx="12191999" cy="51149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85" y="704088"/>
            <a:ext cx="7445114" cy="1143000"/>
          </a:xfrm>
        </p:spPr>
        <p:txBody>
          <a:bodyPr/>
          <a:lstStyle/>
          <a:p>
            <a:r>
              <a:rPr lang="fa-IR" sz="5400" dirty="0" smtClean="0">
                <a:cs typeface="2  Titr" pitchFamily="2" charset="-78"/>
              </a:rPr>
              <a:t>سبک های یادگیری دیوید کلب</a:t>
            </a:r>
            <a:endParaRPr lang="fa-IR" dirty="0"/>
          </a:p>
        </p:txBody>
      </p:sp>
      <p:sp>
        <p:nvSpPr>
          <p:cNvPr id="3" name="Content Placeholder 2"/>
          <p:cNvSpPr>
            <a:spLocks noGrp="1"/>
          </p:cNvSpPr>
          <p:nvPr>
            <p:ph idx="1"/>
          </p:nvPr>
        </p:nvSpPr>
        <p:spPr>
          <a:xfrm>
            <a:off x="609600" y="1723869"/>
            <a:ext cx="10972800" cy="4600731"/>
          </a:xfrm>
        </p:spPr>
        <p:txBody>
          <a:bodyPr>
            <a:noAutofit/>
          </a:bodyPr>
          <a:lstStyle/>
          <a:p>
            <a:r>
              <a:rPr lang="fa-IR" sz="3200" dirty="0" smtClean="0"/>
              <a:t>این سبک نوعی الگوی فرایند یادگیری است که برای آن یک چرخه چهار مرحله ای: یادگیرنده ابتدا عملی را انجام می دهد (تجربه عینی)، بعد درباره آن به تفکر می پردازد (مشاهده تأملی)، به دنبال آن نظریه می سازد (مفهوم سازی انتزاعی) و سرانجام درباره آن به آزمایش می پردازد (آزمایشگری فعال). یادگیرنده ای که شیوه یادگیری</a:t>
            </a:r>
            <a:r>
              <a:rPr lang="en-US" sz="3200" dirty="0" smtClean="0"/>
              <a:t> </a:t>
            </a:r>
            <a:r>
              <a:rPr lang="fa-IR" sz="3200" i="1" dirty="0" smtClean="0"/>
              <a:t>تجربه عینی</a:t>
            </a:r>
            <a:r>
              <a:rPr lang="en-US" sz="3200" dirty="0" smtClean="0"/>
              <a:t> </a:t>
            </a:r>
            <a:r>
              <a:rPr lang="fa-IR" sz="3200" dirty="0" smtClean="0"/>
              <a:t>دارد از تجارب خاص می آموزد، با دیگران ارتباط برقرار می نماید و نسبت به احساس خود و دیگران حساس است. شخص دارای شیوه یادگیری</a:t>
            </a:r>
            <a:r>
              <a:rPr lang="en-US" sz="3200" dirty="0" smtClean="0"/>
              <a:t> </a:t>
            </a:r>
            <a:r>
              <a:rPr lang="fa-IR" sz="3200" i="1" dirty="0" smtClean="0"/>
              <a:t>مفهوم سازی انتزاعی</a:t>
            </a:r>
            <a:r>
              <a:rPr lang="en-US" sz="3200" dirty="0" smtClean="0"/>
              <a:t> </a:t>
            </a:r>
            <a:r>
              <a:rPr lang="fa-IR" sz="3200" dirty="0" smtClean="0"/>
              <a:t>بر تحلیل منطقی از اندیشه ها تأکید دارد، در کارهای خود طرح ریزی نظام دار را به کار می بندد و با توجه به درک و فهم اندیشمندانه از امور عمل می کند. </a:t>
            </a:r>
            <a:endParaRPr lang="fa-IR"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dirty="0" smtClean="0">
                <a:cs typeface="B Nazanin" panose="00000400000000000000" pitchFamily="2" charset="-78"/>
              </a:rPr>
              <a:t>الگوی شبکه گودیر</a:t>
            </a:r>
            <a:endParaRPr lang="en-US" dirty="0">
              <a:cs typeface="B Nazanin" panose="00000400000000000000" pitchFamily="2" charset="-78"/>
            </a:endParaRPr>
          </a:p>
        </p:txBody>
      </p:sp>
      <p:sp>
        <p:nvSpPr>
          <p:cNvPr id="4" name="Content Placeholder 3"/>
          <p:cNvSpPr>
            <a:spLocks noGrp="1"/>
          </p:cNvSpPr>
          <p:nvPr>
            <p:ph idx="1"/>
          </p:nvPr>
        </p:nvSpPr>
        <p:spPr>
          <a:prstGeom prst="rect">
            <a:avLst/>
          </a:prstGeom>
          <a:blipFill dpi="0" rotWithShape="1">
            <a:blip r:embed="rId2"/>
            <a:srcRect/>
            <a:stretch>
              <a:fillRect l="7028" t="12354" r="7028" b="12354"/>
            </a:stretch>
          </a:blipFill>
          <a:scene3d>
            <a:camera prst="orthographicFront"/>
            <a:lightRig rig="flat" dir="t"/>
          </a:scene3d>
          <a:sp3d z="-190500" prstMaterial="plastic">
            <a:bevelT w="88900" h="88900"/>
            <a:bevelB w="88900" h="31750" prst="angle"/>
          </a:sp3d>
        </p:spPr>
        <p:style>
          <a:lnRef idx="0">
            <a:schemeClr val="dk1">
              <a:shade val="80000"/>
              <a:hueOff val="0"/>
              <a:satOff val="0"/>
              <a:lumOff val="0"/>
              <a:alphaOff val="0"/>
            </a:schemeClr>
          </a:lnRef>
          <a:fillRef idx="3">
            <a:scrgbClr r="0" g="0" b="0"/>
          </a:fillRef>
          <a:effectRef idx="2">
            <a:schemeClr val="dk1">
              <a:tint val="40000"/>
              <a:hueOff val="0"/>
              <a:satOff val="0"/>
              <a:lumOff val="0"/>
              <a:alphaOff val="0"/>
            </a:schemeClr>
          </a:effectRef>
          <a:fontRef idx="minor">
            <a:schemeClr val="lt1">
              <a:hueOff val="0"/>
              <a:satOff val="0"/>
              <a:lumOff val="0"/>
              <a:alphaOff val="0"/>
            </a:schemeClr>
          </a:fontRef>
        </p:style>
        <p:txBody>
          <a:bodyPr/>
          <a:lstStyle/>
          <a:p>
            <a:endParaRPr lang="fa-I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6416676" y="1954214"/>
            <a:ext cx="3794125" cy="625475"/>
            <a:chOff x="1510" y="1229"/>
            <a:chExt cx="2714" cy="345"/>
          </a:xfrm>
        </p:grpSpPr>
        <p:sp>
          <p:nvSpPr>
            <p:cNvPr id="12300" name="AutoShape 4"/>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2301" name="Text Box 10"/>
            <p:cNvSpPr txBox="1">
              <a:spLocks noChangeArrowheads="1"/>
            </p:cNvSpPr>
            <p:nvPr/>
          </p:nvSpPr>
          <p:spPr bwMode="gray">
            <a:xfrm>
              <a:off x="1607" y="1275"/>
              <a:ext cx="2562"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9pPr>
            </a:lstStyle>
            <a:p>
              <a:pPr algn="ctr" rtl="1" eaLnBrk="1" hangingPunct="1">
                <a:buSzPct val="100000"/>
              </a:pPr>
              <a:r>
                <a:rPr lang="fa-IR" sz="2800" b="1">
                  <a:cs typeface="B Zar" panose="00000400000000000000" pitchFamily="2" charset="-78"/>
                </a:rPr>
                <a:t>آموزش:  </a:t>
              </a:r>
              <a:r>
                <a:rPr lang="en-US" sz="2800" b="1">
                  <a:cs typeface="B Zar" panose="00000400000000000000" pitchFamily="2" charset="-78"/>
                </a:rPr>
                <a:t> (</a:t>
              </a:r>
              <a:r>
                <a:rPr lang="en-US" sz="2800" b="1">
                  <a:latin typeface="Times New Roman" panose="02020603050405020304" pitchFamily="18" charset="0"/>
                  <a:cs typeface="Times New Roman" panose="02020603050405020304" pitchFamily="18" charset="0"/>
                </a:rPr>
                <a:t>Instruction</a:t>
              </a:r>
              <a:r>
                <a:rPr lang="en-US" sz="2800" b="1">
                  <a:cs typeface="B Zar" panose="00000400000000000000" pitchFamily="2" charset="-78"/>
                </a:rPr>
                <a:t>)</a:t>
              </a:r>
              <a:endParaRPr lang="fa-IR" sz="2800" b="1">
                <a:cs typeface="B Zar" panose="00000400000000000000" pitchFamily="2" charset="-78"/>
              </a:endParaRPr>
            </a:p>
          </p:txBody>
        </p:sp>
      </p:grpSp>
      <p:grpSp>
        <p:nvGrpSpPr>
          <p:cNvPr id="3" name="Group 90"/>
          <p:cNvGrpSpPr>
            <a:grpSpLocks/>
          </p:cNvGrpSpPr>
          <p:nvPr/>
        </p:nvGrpSpPr>
        <p:grpSpPr bwMode="auto">
          <a:xfrm>
            <a:off x="1981200" y="2895599"/>
            <a:ext cx="8153400" cy="717099"/>
            <a:chOff x="1344" y="1709"/>
            <a:chExt cx="2880" cy="345"/>
          </a:xfrm>
        </p:grpSpPr>
        <p:sp>
          <p:nvSpPr>
            <p:cNvPr id="12298" name="AutoShape 39"/>
            <p:cNvSpPr>
              <a:spLocks noChangeArrowheads="1"/>
            </p:cNvSpPr>
            <p:nvPr/>
          </p:nvSpPr>
          <p:spPr bwMode="gray">
            <a:xfrm>
              <a:off x="1344" y="1709"/>
              <a:ext cx="2880"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2299" name="Text Box 44"/>
            <p:cNvSpPr txBox="1">
              <a:spLocks noChangeArrowheads="1"/>
            </p:cNvSpPr>
            <p:nvPr/>
          </p:nvSpPr>
          <p:spPr bwMode="gray">
            <a:xfrm>
              <a:off x="1438" y="1760"/>
              <a:ext cx="2740" cy="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9pPr>
            </a:lstStyle>
            <a:p>
              <a:pPr algn="justLow" rtl="1" eaLnBrk="1" hangingPunct="1">
                <a:buSzPct val="100000"/>
              </a:pPr>
              <a:r>
                <a:rPr lang="fa-IR" sz="2400" b="1">
                  <a:cs typeface="B Zar" panose="00000400000000000000" pitchFamily="2" charset="-78"/>
                </a:rPr>
                <a:t>آرایش و سازماندهی اطلاعات و محیط به منظور تسهیل فرایند یادگیری</a:t>
              </a:r>
            </a:p>
          </p:txBody>
        </p:sp>
      </p:grpSp>
      <p:grpSp>
        <p:nvGrpSpPr>
          <p:cNvPr id="4" name="Group 89"/>
          <p:cNvGrpSpPr>
            <a:grpSpLocks/>
          </p:cNvGrpSpPr>
          <p:nvPr/>
        </p:nvGrpSpPr>
        <p:grpSpPr bwMode="auto">
          <a:xfrm>
            <a:off x="6477001" y="4327526"/>
            <a:ext cx="3794125" cy="625475"/>
            <a:chOff x="1510" y="1229"/>
            <a:chExt cx="2714" cy="345"/>
          </a:xfrm>
        </p:grpSpPr>
        <p:sp>
          <p:nvSpPr>
            <p:cNvPr id="12296" name="AutoShape 4"/>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2297" name="Text Box 10"/>
            <p:cNvSpPr txBox="1">
              <a:spLocks noChangeArrowheads="1"/>
            </p:cNvSpPr>
            <p:nvPr/>
          </p:nvSpPr>
          <p:spPr bwMode="gray">
            <a:xfrm>
              <a:off x="1607" y="1275"/>
              <a:ext cx="25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9pPr>
            </a:lstStyle>
            <a:p>
              <a:pPr algn="ctr" rtl="1" eaLnBrk="1" hangingPunct="1">
                <a:buSzPct val="100000"/>
              </a:pPr>
              <a:r>
                <a:rPr lang="fa-IR" sz="2800" b="1">
                  <a:cs typeface="B Zar" panose="00000400000000000000" pitchFamily="2" charset="-78"/>
                </a:rPr>
                <a:t>یادگیری: </a:t>
              </a:r>
              <a:r>
                <a:rPr lang="en-US" sz="2800" b="1">
                  <a:cs typeface="B Zar" panose="00000400000000000000" pitchFamily="2" charset="-78"/>
                </a:rPr>
                <a:t>(</a:t>
              </a:r>
              <a:r>
                <a:rPr lang="en-US" sz="2800" b="1">
                  <a:latin typeface="Times New Roman" panose="02020603050405020304" pitchFamily="18" charset="0"/>
                  <a:cs typeface="Times New Roman" panose="02020603050405020304" pitchFamily="18" charset="0"/>
                </a:rPr>
                <a:t>Learning</a:t>
              </a:r>
              <a:r>
                <a:rPr lang="en-US" sz="2800" b="1">
                  <a:cs typeface="B Zar" panose="00000400000000000000" pitchFamily="2" charset="-78"/>
                </a:rPr>
                <a:t>) </a:t>
              </a:r>
            </a:p>
          </p:txBody>
        </p:sp>
      </p:grpSp>
      <p:grpSp>
        <p:nvGrpSpPr>
          <p:cNvPr id="5" name="Group 90"/>
          <p:cNvGrpSpPr>
            <a:grpSpLocks/>
          </p:cNvGrpSpPr>
          <p:nvPr/>
        </p:nvGrpSpPr>
        <p:grpSpPr bwMode="auto">
          <a:xfrm>
            <a:off x="1752600" y="5267324"/>
            <a:ext cx="8458200" cy="717099"/>
            <a:chOff x="1344" y="1709"/>
            <a:chExt cx="2880" cy="345"/>
          </a:xfrm>
        </p:grpSpPr>
        <p:sp>
          <p:nvSpPr>
            <p:cNvPr id="12294" name="AutoShape 39"/>
            <p:cNvSpPr>
              <a:spLocks noChangeArrowheads="1"/>
            </p:cNvSpPr>
            <p:nvPr/>
          </p:nvSpPr>
          <p:spPr bwMode="gray">
            <a:xfrm>
              <a:off x="1344" y="1709"/>
              <a:ext cx="2880"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2295" name="Text Box 44"/>
            <p:cNvSpPr txBox="1">
              <a:spLocks noChangeArrowheads="1"/>
            </p:cNvSpPr>
            <p:nvPr/>
          </p:nvSpPr>
          <p:spPr bwMode="gray">
            <a:xfrm>
              <a:off x="1411" y="1781"/>
              <a:ext cx="2767" cy="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1913" algn="l"/>
                  <a:tab pos="228600"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61913" algn="l"/>
                  <a:tab pos="228600" algn="l"/>
                </a:tabLst>
                <a:defRPr>
                  <a:solidFill>
                    <a:schemeClr val="tx1"/>
                  </a:solidFill>
                  <a:latin typeface="Arial" panose="020B0604020202020204" pitchFamily="34" charset="0"/>
                  <a:cs typeface="Arial" panose="020B0604020202020204" pitchFamily="34" charset="0"/>
                </a:defRPr>
              </a:lvl9pPr>
            </a:lstStyle>
            <a:p>
              <a:pPr algn="justLow" rtl="1" eaLnBrk="1" hangingPunct="1">
                <a:buSzPct val="100000"/>
              </a:pPr>
              <a:r>
                <a:rPr lang="fa-IR" sz="2400" b="1">
                  <a:cs typeface="B Zar" panose="00000400000000000000" pitchFamily="2" charset="-78"/>
                </a:rPr>
                <a:t>ایجاد دانش، مهارت و نگرش جدید ناشی از تعامل فرد با اطلاعات و محیط </a:t>
              </a:r>
              <a:endParaRPr lang="en-US" sz="2400" b="1">
                <a:cs typeface="B Zar" panose="00000400000000000000" pitchFamily="2" charset="-78"/>
              </a:endParaRPr>
            </a:p>
          </p:txBody>
        </p:sp>
      </p:grpSp>
    </p:spTree>
    <p:extLst>
      <p:ext uri="{BB962C8B-B14F-4D97-AF65-F5344CB8AC3E}">
        <p14:creationId xmlns:p14="http://schemas.microsoft.com/office/powerpoint/2010/main" xmlns="" val="667040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a-IR" dirty="0" smtClean="0">
                <a:cs typeface="B Nazanin" panose="00000400000000000000" pitchFamily="2" charset="-78"/>
              </a:rPr>
              <a:t>الگوی عمومی</a:t>
            </a:r>
            <a:r>
              <a:rPr lang="fa-IR" dirty="0" smtClean="0"/>
              <a:t/>
            </a:r>
            <a:br>
              <a:rPr lang="fa-IR" dirty="0" smtClean="0"/>
            </a:br>
            <a:endParaRPr lang="fa-IR" dirty="0"/>
          </a:p>
        </p:txBody>
      </p:sp>
      <p:sp>
        <p:nvSpPr>
          <p:cNvPr id="4" name="Content Placeholder 3"/>
          <p:cNvSpPr>
            <a:spLocks noGrp="1"/>
          </p:cNvSpPr>
          <p:nvPr>
            <p:ph idx="1"/>
          </p:nvPr>
        </p:nvSpPr>
        <p:spPr>
          <a:prstGeom prst="rect">
            <a:avLst/>
          </a:prstGeom>
          <a:blipFill dpi="0" rotWithShape="1">
            <a:blip r:embed="rId2"/>
            <a:srcRect/>
            <a:stretch>
              <a:fillRect l="9289" t="9664" r="9289" b="9664"/>
            </a:stretch>
          </a:blipFill>
          <a:scene3d>
            <a:camera prst="orthographicFront"/>
            <a:lightRig rig="flat" dir="t"/>
          </a:scene3d>
          <a:sp3d z="-190500" prstMaterial="plastic">
            <a:bevelT w="88900" h="88900"/>
            <a:bevelB w="88900" h="31750" prst="angle"/>
          </a:sp3d>
        </p:spPr>
        <p:style>
          <a:lnRef idx="0">
            <a:schemeClr val="dk1">
              <a:shade val="80000"/>
              <a:hueOff val="0"/>
              <a:satOff val="0"/>
              <a:lumOff val="0"/>
              <a:alphaOff val="0"/>
            </a:schemeClr>
          </a:lnRef>
          <a:fillRef idx="3">
            <a:scrgbClr r="0" g="0" b="0"/>
          </a:fillRef>
          <a:effectRef idx="2">
            <a:schemeClr val="dk1">
              <a:tint val="40000"/>
              <a:hueOff val="0"/>
              <a:satOff val="0"/>
              <a:lumOff val="0"/>
              <a:alphaOff val="0"/>
            </a:schemeClr>
          </a:effectRef>
          <a:fontRef idx="minor">
            <a:schemeClr val="lt1">
              <a:hueOff val="0"/>
              <a:satOff val="0"/>
              <a:lumOff val="0"/>
              <a:alphaOff val="0"/>
            </a:schemeClr>
          </a:fontRef>
        </p:style>
        <p:txBody>
          <a:bodyPr/>
          <a:lstStyle/>
          <a:p>
            <a:endParaRPr lang="fa-I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614598" y="1948722"/>
            <a:ext cx="11107710" cy="387184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62" y="0"/>
            <a:ext cx="10515600" cy="1325563"/>
          </a:xfrm>
        </p:spPr>
        <p:txBody>
          <a:bodyPr/>
          <a:lstStyle/>
          <a:p>
            <a:pPr algn="r" rtl="1"/>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طراحی آموزشی نوین</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endParaRPr>
          </a:p>
        </p:txBody>
      </p:sp>
      <p:grpSp>
        <p:nvGrpSpPr>
          <p:cNvPr id="8" name="Group 7"/>
          <p:cNvGrpSpPr/>
          <p:nvPr/>
        </p:nvGrpSpPr>
        <p:grpSpPr>
          <a:xfrm>
            <a:off x="8007000" y="4630640"/>
            <a:ext cx="1796564" cy="1796152"/>
            <a:chOff x="7553697" y="3327868"/>
            <a:chExt cx="1796564" cy="1796152"/>
          </a:xfrm>
        </p:grpSpPr>
        <p:sp>
          <p:nvSpPr>
            <p:cNvPr id="9" name="Oval 8"/>
            <p:cNvSpPr/>
            <p:nvPr/>
          </p:nvSpPr>
          <p:spPr>
            <a:xfrm>
              <a:off x="7553697" y="3327868"/>
              <a:ext cx="1796564" cy="1796152"/>
            </a:xfrm>
            <a:prstGeom prst="ellipse">
              <a:avLst/>
            </a:prstGeom>
          </p:spPr>
          <p:style>
            <a:lnRef idx="2">
              <a:schemeClr val="lt1">
                <a:hueOff val="0"/>
                <a:satOff val="0"/>
                <a:lumOff val="0"/>
                <a:alphaOff val="0"/>
              </a:schemeClr>
            </a:lnRef>
            <a:fillRef idx="1">
              <a:schemeClr val="accent4">
                <a:hueOff val="9653143"/>
                <a:satOff val="-44542"/>
                <a:lumOff val="1639"/>
                <a:alphaOff val="0"/>
              </a:schemeClr>
            </a:fillRef>
            <a:effectRef idx="0">
              <a:schemeClr val="accent4">
                <a:hueOff val="9653143"/>
                <a:satOff val="-44542"/>
                <a:lumOff val="1639"/>
                <a:alphaOff val="0"/>
              </a:schemeClr>
            </a:effectRef>
            <a:fontRef idx="minor">
              <a:schemeClr val="lt1"/>
            </a:fontRef>
          </p:style>
        </p:sp>
        <p:sp>
          <p:nvSpPr>
            <p:cNvPr id="10" name="Oval 4"/>
            <p:cNvSpPr/>
            <p:nvPr/>
          </p:nvSpPr>
          <p:spPr>
            <a:xfrm>
              <a:off x="7700097" y="3513068"/>
              <a:ext cx="1387063" cy="1347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400" b="1" kern="1200" dirty="0" smtClean="0">
                  <a:solidFill>
                    <a:schemeClr val="tx1"/>
                  </a:solidFill>
                  <a:cs typeface="B Nazanin" panose="00000400000000000000" pitchFamily="2" charset="-78"/>
                </a:rPr>
                <a:t>شیوه آموزش غیر خطی</a:t>
              </a:r>
              <a:endParaRPr lang="en-US" sz="2400" b="1" kern="1200" dirty="0">
                <a:solidFill>
                  <a:schemeClr val="tx1"/>
                </a:solidFill>
              </a:endParaRPr>
            </a:p>
          </p:txBody>
        </p:sp>
      </p:grpSp>
      <p:grpSp>
        <p:nvGrpSpPr>
          <p:cNvPr id="3" name="Group 2"/>
          <p:cNvGrpSpPr/>
          <p:nvPr/>
        </p:nvGrpSpPr>
        <p:grpSpPr>
          <a:xfrm>
            <a:off x="1180581" y="1500947"/>
            <a:ext cx="7117368" cy="5199992"/>
            <a:chOff x="2036579" y="1267632"/>
            <a:chExt cx="7117368" cy="5199992"/>
          </a:xfrm>
        </p:grpSpPr>
        <p:grpSp>
          <p:nvGrpSpPr>
            <p:cNvPr id="14" name="Group 13"/>
            <p:cNvGrpSpPr/>
            <p:nvPr/>
          </p:nvGrpSpPr>
          <p:grpSpPr>
            <a:xfrm>
              <a:off x="3204424" y="1267632"/>
              <a:ext cx="5497504" cy="4419392"/>
              <a:chOff x="1296568" y="270433"/>
              <a:chExt cx="5497504" cy="4419392"/>
            </a:xfrm>
          </p:grpSpPr>
          <p:sp>
            <p:nvSpPr>
              <p:cNvPr id="27" name="Oval 26"/>
              <p:cNvSpPr/>
              <p:nvPr/>
            </p:nvSpPr>
            <p:spPr>
              <a:xfrm>
                <a:off x="1296568" y="270433"/>
                <a:ext cx="5497504" cy="44193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Oval 4"/>
              <p:cNvSpPr/>
              <p:nvPr/>
            </p:nvSpPr>
            <p:spPr>
              <a:xfrm>
                <a:off x="2101659" y="917638"/>
                <a:ext cx="3887322" cy="3124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a-IR" sz="4000" b="1" kern="1200" dirty="0" smtClean="0">
                    <a:solidFill>
                      <a:schemeClr val="tx1"/>
                    </a:solidFill>
                    <a:cs typeface="B Titr" panose="00000700000000000000" pitchFamily="2" charset="-78"/>
                  </a:rPr>
                  <a:t>هر فراگیر</a:t>
                </a:r>
                <a:endParaRPr lang="en-US" sz="4000" b="1" kern="1200" dirty="0" smtClean="0">
                  <a:solidFill>
                    <a:schemeClr val="tx1"/>
                  </a:solidFill>
                  <a:cs typeface="B Titr" panose="00000700000000000000" pitchFamily="2" charset="-78"/>
                </a:endParaRPr>
              </a:p>
              <a:p>
                <a:pPr lvl="0" algn="ctr" defTabSz="1778000">
                  <a:lnSpc>
                    <a:spcPct val="90000"/>
                  </a:lnSpc>
                  <a:spcBef>
                    <a:spcPct val="0"/>
                  </a:spcBef>
                  <a:spcAft>
                    <a:spcPct val="35000"/>
                  </a:spcAft>
                </a:pPr>
                <a:r>
                  <a:rPr lang="fa-IR" sz="4000" b="1" kern="1200" dirty="0" smtClean="0">
                    <a:solidFill>
                      <a:schemeClr val="tx1"/>
                    </a:solidFill>
                    <a:cs typeface="B Titr" panose="00000700000000000000" pitchFamily="2" charset="-78"/>
                  </a:rPr>
                  <a:t>یک روش آموزش</a:t>
                </a:r>
                <a:endParaRPr lang="en-US" sz="4000" b="1" kern="1200" dirty="0">
                  <a:solidFill>
                    <a:schemeClr val="tx1"/>
                  </a:solidFill>
                  <a:cs typeface="B Titr" panose="00000700000000000000" pitchFamily="2" charset="-78"/>
                </a:endParaRPr>
              </a:p>
            </p:txBody>
          </p:sp>
        </p:grpSp>
        <p:sp>
          <p:nvSpPr>
            <p:cNvPr id="15" name="Oval 14"/>
            <p:cNvSpPr/>
            <p:nvPr/>
          </p:nvSpPr>
          <p:spPr>
            <a:xfrm>
              <a:off x="6108309" y="1304782"/>
              <a:ext cx="491290" cy="49150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Oval 15"/>
            <p:cNvSpPr/>
            <p:nvPr/>
          </p:nvSpPr>
          <p:spPr>
            <a:xfrm>
              <a:off x="4945346" y="5597169"/>
              <a:ext cx="356230" cy="356236"/>
            </a:xfrm>
            <a:prstGeom prst="ellipse">
              <a:avLst/>
            </a:prstGeom>
          </p:spPr>
          <p:style>
            <a:lnRef idx="2">
              <a:schemeClr val="lt1">
                <a:hueOff val="0"/>
                <a:satOff val="0"/>
                <a:lumOff val="0"/>
                <a:alphaOff val="0"/>
              </a:schemeClr>
            </a:lnRef>
            <a:fillRef idx="1">
              <a:schemeClr val="accent4">
                <a:hueOff val="742549"/>
                <a:satOff val="-3426"/>
                <a:lumOff val="126"/>
                <a:alphaOff val="0"/>
              </a:schemeClr>
            </a:fillRef>
            <a:effectRef idx="0">
              <a:schemeClr val="accent4">
                <a:hueOff val="742549"/>
                <a:satOff val="-3426"/>
                <a:lumOff val="126"/>
                <a:alphaOff val="0"/>
              </a:schemeClr>
            </a:effectRef>
            <a:fontRef idx="minor">
              <a:schemeClr val="lt1"/>
            </a:fontRef>
          </p:style>
        </p:sp>
        <p:sp>
          <p:nvSpPr>
            <p:cNvPr id="17" name="Oval 16"/>
            <p:cNvSpPr/>
            <p:nvPr/>
          </p:nvSpPr>
          <p:spPr>
            <a:xfrm>
              <a:off x="8290110" y="3299705"/>
              <a:ext cx="356230" cy="356236"/>
            </a:xfrm>
            <a:prstGeom prst="ellipse">
              <a:avLst/>
            </a:prstGeom>
          </p:spPr>
          <p:style>
            <a:lnRef idx="2">
              <a:schemeClr val="lt1">
                <a:hueOff val="0"/>
                <a:satOff val="0"/>
                <a:lumOff val="0"/>
                <a:alphaOff val="0"/>
              </a:schemeClr>
            </a:lnRef>
            <a:fillRef idx="1">
              <a:schemeClr val="accent4">
                <a:hueOff val="1485099"/>
                <a:satOff val="-6853"/>
                <a:lumOff val="252"/>
                <a:alphaOff val="0"/>
              </a:schemeClr>
            </a:fillRef>
            <a:effectRef idx="0">
              <a:schemeClr val="accent4">
                <a:hueOff val="1485099"/>
                <a:satOff val="-6853"/>
                <a:lumOff val="252"/>
                <a:alphaOff val="0"/>
              </a:schemeClr>
            </a:effectRef>
            <a:fontRef idx="minor">
              <a:schemeClr val="lt1"/>
            </a:fontRef>
          </p:style>
        </p:sp>
        <p:sp>
          <p:nvSpPr>
            <p:cNvPr id="18" name="Oval 17"/>
            <p:cNvSpPr/>
            <p:nvPr/>
          </p:nvSpPr>
          <p:spPr>
            <a:xfrm>
              <a:off x="6587816" y="5976122"/>
              <a:ext cx="491290" cy="491502"/>
            </a:xfrm>
            <a:prstGeom prst="ellipse">
              <a:avLst/>
            </a:prstGeom>
          </p:spPr>
          <p:style>
            <a:lnRef idx="2">
              <a:schemeClr val="lt1">
                <a:hueOff val="0"/>
                <a:satOff val="0"/>
                <a:lumOff val="0"/>
                <a:alphaOff val="0"/>
              </a:schemeClr>
            </a:lnRef>
            <a:fillRef idx="1">
              <a:schemeClr val="accent4">
                <a:hueOff val="2227648"/>
                <a:satOff val="-10279"/>
                <a:lumOff val="378"/>
                <a:alphaOff val="0"/>
              </a:schemeClr>
            </a:fillRef>
            <a:effectRef idx="0">
              <a:schemeClr val="accent4">
                <a:hueOff val="2227648"/>
                <a:satOff val="-10279"/>
                <a:lumOff val="378"/>
                <a:alphaOff val="0"/>
              </a:schemeClr>
            </a:effectRef>
            <a:fontRef idx="minor">
              <a:schemeClr val="lt1"/>
            </a:fontRef>
          </p:style>
        </p:sp>
        <p:sp>
          <p:nvSpPr>
            <p:cNvPr id="19" name="Oval 18"/>
            <p:cNvSpPr/>
            <p:nvPr/>
          </p:nvSpPr>
          <p:spPr>
            <a:xfrm>
              <a:off x="5045054" y="2003315"/>
              <a:ext cx="356230" cy="356236"/>
            </a:xfrm>
            <a:prstGeom prst="ellipse">
              <a:avLst/>
            </a:prstGeom>
          </p:spPr>
          <p:style>
            <a:lnRef idx="2">
              <a:schemeClr val="lt1">
                <a:hueOff val="0"/>
                <a:satOff val="0"/>
                <a:lumOff val="0"/>
                <a:alphaOff val="0"/>
              </a:schemeClr>
            </a:lnRef>
            <a:fillRef idx="1">
              <a:schemeClr val="accent4">
                <a:hueOff val="2970198"/>
                <a:satOff val="-13705"/>
                <a:lumOff val="504"/>
                <a:alphaOff val="0"/>
              </a:schemeClr>
            </a:fillRef>
            <a:effectRef idx="0">
              <a:schemeClr val="accent4">
                <a:hueOff val="2970198"/>
                <a:satOff val="-13705"/>
                <a:lumOff val="504"/>
                <a:alphaOff val="0"/>
              </a:schemeClr>
            </a:effectRef>
            <a:fontRef idx="minor">
              <a:schemeClr val="lt1"/>
            </a:fontRef>
          </p:style>
        </p:sp>
        <p:sp>
          <p:nvSpPr>
            <p:cNvPr id="20" name="Oval 19"/>
            <p:cNvSpPr/>
            <p:nvPr/>
          </p:nvSpPr>
          <p:spPr>
            <a:xfrm>
              <a:off x="3923788" y="4041089"/>
              <a:ext cx="356230" cy="356236"/>
            </a:xfrm>
            <a:prstGeom prst="ellipse">
              <a:avLst/>
            </a:prstGeom>
          </p:spPr>
          <p:style>
            <a:lnRef idx="2">
              <a:schemeClr val="lt1">
                <a:hueOff val="0"/>
                <a:satOff val="0"/>
                <a:lumOff val="0"/>
                <a:alphaOff val="0"/>
              </a:schemeClr>
            </a:lnRef>
            <a:fillRef idx="1">
              <a:schemeClr val="accent4">
                <a:hueOff val="3712747"/>
                <a:satOff val="-17131"/>
                <a:lumOff val="630"/>
                <a:alphaOff val="0"/>
              </a:schemeClr>
            </a:fillRef>
            <a:effectRef idx="0">
              <a:schemeClr val="accent4">
                <a:hueOff val="3712747"/>
                <a:satOff val="-17131"/>
                <a:lumOff val="630"/>
                <a:alphaOff val="0"/>
              </a:schemeClr>
            </a:effectRef>
            <a:fontRef idx="minor">
              <a:schemeClr val="lt1"/>
            </a:fontRef>
          </p:style>
        </p:sp>
        <p:sp>
          <p:nvSpPr>
            <p:cNvPr id="21" name="Oval 20"/>
            <p:cNvSpPr/>
            <p:nvPr/>
          </p:nvSpPr>
          <p:spPr>
            <a:xfrm>
              <a:off x="5611579" y="2018803"/>
              <a:ext cx="491290" cy="491502"/>
            </a:xfrm>
            <a:prstGeom prst="ellipse">
              <a:avLst/>
            </a:pr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22" name="Oval 21"/>
            <p:cNvSpPr/>
            <p:nvPr/>
          </p:nvSpPr>
          <p:spPr>
            <a:xfrm>
              <a:off x="2374682" y="4626555"/>
              <a:ext cx="888311" cy="888525"/>
            </a:xfrm>
            <a:prstGeom prst="ellipse">
              <a:avLst/>
            </a:prstGeom>
          </p:spPr>
          <p:style>
            <a:lnRef idx="2">
              <a:schemeClr val="lt1">
                <a:hueOff val="0"/>
                <a:satOff val="0"/>
                <a:lumOff val="0"/>
                <a:alphaOff val="0"/>
              </a:schemeClr>
            </a:lnRef>
            <a:fillRef idx="1">
              <a:schemeClr val="accent4">
                <a:hueOff val="5940396"/>
                <a:satOff val="-27410"/>
                <a:lumOff val="1009"/>
                <a:alphaOff val="0"/>
              </a:schemeClr>
            </a:fillRef>
            <a:effectRef idx="0">
              <a:schemeClr val="accent4">
                <a:hueOff val="5940396"/>
                <a:satOff val="-27410"/>
                <a:lumOff val="1009"/>
                <a:alphaOff val="0"/>
              </a:schemeClr>
            </a:effectRef>
            <a:fontRef idx="minor">
              <a:schemeClr val="lt1"/>
            </a:fontRef>
          </p:style>
        </p:sp>
        <p:sp>
          <p:nvSpPr>
            <p:cNvPr id="23" name="Oval 22"/>
            <p:cNvSpPr/>
            <p:nvPr/>
          </p:nvSpPr>
          <p:spPr>
            <a:xfrm>
              <a:off x="7657415" y="2698750"/>
              <a:ext cx="491290" cy="491502"/>
            </a:xfrm>
            <a:prstGeom prst="ellipse">
              <a:avLst/>
            </a:prstGeom>
          </p:spPr>
          <p:style>
            <a:lnRef idx="2">
              <a:schemeClr val="lt1">
                <a:hueOff val="0"/>
                <a:satOff val="0"/>
                <a:lumOff val="0"/>
                <a:alphaOff val="0"/>
              </a:schemeClr>
            </a:lnRef>
            <a:fillRef idx="1">
              <a:schemeClr val="accent4">
                <a:hueOff val="7425494"/>
                <a:satOff val="-34263"/>
                <a:lumOff val="1261"/>
                <a:alphaOff val="0"/>
              </a:schemeClr>
            </a:fillRef>
            <a:effectRef idx="0">
              <a:schemeClr val="accent4">
                <a:hueOff val="7425494"/>
                <a:satOff val="-34263"/>
                <a:lumOff val="1261"/>
                <a:alphaOff val="0"/>
              </a:schemeClr>
            </a:effectRef>
            <a:fontRef idx="minor">
              <a:schemeClr val="lt1"/>
            </a:fontRef>
          </p:style>
        </p:sp>
        <p:sp>
          <p:nvSpPr>
            <p:cNvPr id="24" name="Oval 23"/>
            <p:cNvSpPr/>
            <p:nvPr/>
          </p:nvSpPr>
          <p:spPr>
            <a:xfrm>
              <a:off x="2036579" y="5683905"/>
              <a:ext cx="356230" cy="356236"/>
            </a:xfrm>
            <a:prstGeom prst="ellipse">
              <a:avLst/>
            </a:prstGeom>
          </p:spPr>
          <p:style>
            <a:lnRef idx="2">
              <a:schemeClr val="lt1">
                <a:hueOff val="0"/>
                <a:satOff val="0"/>
                <a:lumOff val="0"/>
                <a:alphaOff val="0"/>
              </a:schemeClr>
            </a:lnRef>
            <a:fillRef idx="1">
              <a:schemeClr val="accent4">
                <a:hueOff val="8168044"/>
                <a:satOff val="-37689"/>
                <a:lumOff val="1387"/>
                <a:alphaOff val="0"/>
              </a:schemeClr>
            </a:fillRef>
            <a:effectRef idx="0">
              <a:schemeClr val="accent4">
                <a:hueOff val="8168044"/>
                <a:satOff val="-37689"/>
                <a:lumOff val="1387"/>
                <a:alphaOff val="0"/>
              </a:schemeClr>
            </a:effectRef>
            <a:fontRef idx="minor">
              <a:schemeClr val="lt1"/>
            </a:fontRef>
          </p:style>
        </p:sp>
        <p:sp>
          <p:nvSpPr>
            <p:cNvPr id="25" name="Oval 24"/>
            <p:cNvSpPr/>
            <p:nvPr/>
          </p:nvSpPr>
          <p:spPr>
            <a:xfrm>
              <a:off x="5586199" y="5176914"/>
              <a:ext cx="356230" cy="356236"/>
            </a:xfrm>
            <a:prstGeom prst="ellipse">
              <a:avLst/>
            </a:prstGeom>
          </p:spPr>
          <p:style>
            <a:lnRef idx="2">
              <a:schemeClr val="lt1">
                <a:hueOff val="0"/>
                <a:satOff val="0"/>
                <a:lumOff val="0"/>
                <a:alphaOff val="0"/>
              </a:schemeClr>
            </a:lnRef>
            <a:fillRef idx="1">
              <a:schemeClr val="accent4">
                <a:hueOff val="8910593"/>
                <a:satOff val="-41115"/>
                <a:lumOff val="1513"/>
                <a:alphaOff val="0"/>
              </a:schemeClr>
            </a:fillRef>
            <a:effectRef idx="0">
              <a:schemeClr val="accent4">
                <a:hueOff val="8910593"/>
                <a:satOff val="-41115"/>
                <a:lumOff val="1513"/>
                <a:alphaOff val="0"/>
              </a:schemeClr>
            </a:effectRef>
            <a:fontRef idx="minor">
              <a:schemeClr val="lt1"/>
            </a:fontRef>
          </p:style>
        </p:sp>
        <p:sp>
          <p:nvSpPr>
            <p:cNvPr id="26" name="Oval 25"/>
            <p:cNvSpPr/>
            <p:nvPr/>
          </p:nvSpPr>
          <p:spPr>
            <a:xfrm>
              <a:off x="8797717" y="4500582"/>
              <a:ext cx="356230" cy="356236"/>
            </a:xfrm>
            <a:prstGeom prst="ellipse">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grpSp>
      <p:grpSp>
        <p:nvGrpSpPr>
          <p:cNvPr id="4" name="Group 3"/>
          <p:cNvGrpSpPr/>
          <p:nvPr/>
        </p:nvGrpSpPr>
        <p:grpSpPr>
          <a:xfrm>
            <a:off x="7276381" y="1405843"/>
            <a:ext cx="2345091" cy="2380189"/>
            <a:chOff x="6434631" y="-69082"/>
            <a:chExt cx="2345091" cy="2380189"/>
          </a:xfrm>
        </p:grpSpPr>
        <p:sp>
          <p:nvSpPr>
            <p:cNvPr id="6" name="Oval 5"/>
            <p:cNvSpPr/>
            <p:nvPr/>
          </p:nvSpPr>
          <p:spPr>
            <a:xfrm>
              <a:off x="6434631" y="-69082"/>
              <a:ext cx="2345091" cy="2380189"/>
            </a:xfrm>
            <a:prstGeom prst="ellipse">
              <a:avLst/>
            </a:prstGeom>
          </p:spPr>
          <p:style>
            <a:lnRef idx="2">
              <a:schemeClr val="lt1">
                <a:hueOff val="0"/>
                <a:satOff val="0"/>
                <a:lumOff val="0"/>
                <a:alphaOff val="0"/>
              </a:schemeClr>
            </a:lnRef>
            <a:fillRef idx="1">
              <a:schemeClr val="accent4">
                <a:hueOff val="6682945"/>
                <a:satOff val="-30837"/>
                <a:lumOff val="1135"/>
                <a:alphaOff val="0"/>
              </a:schemeClr>
            </a:fillRef>
            <a:effectRef idx="0">
              <a:schemeClr val="accent4">
                <a:hueOff val="6682945"/>
                <a:satOff val="-30837"/>
                <a:lumOff val="1135"/>
                <a:alphaOff val="0"/>
              </a:schemeClr>
            </a:effectRef>
            <a:fontRef idx="minor">
              <a:schemeClr val="lt1"/>
            </a:fontRef>
          </p:style>
        </p:sp>
        <p:sp>
          <p:nvSpPr>
            <p:cNvPr id="7" name="Oval 4"/>
            <p:cNvSpPr/>
            <p:nvPr/>
          </p:nvSpPr>
          <p:spPr>
            <a:xfrm>
              <a:off x="6778062" y="279489"/>
              <a:ext cx="1658229" cy="1683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400" b="1" kern="1200" dirty="0" smtClean="0">
                  <a:solidFill>
                    <a:schemeClr val="tx1"/>
                  </a:solidFill>
                  <a:cs typeface="B Nazanin" panose="00000400000000000000" pitchFamily="2" charset="-78"/>
                </a:rPr>
                <a:t>جذابیت بیشتر محتوای درسی </a:t>
              </a:r>
            </a:p>
          </p:txBody>
        </p:sp>
      </p:grpSp>
      <p:grpSp>
        <p:nvGrpSpPr>
          <p:cNvPr id="11" name="Group 10"/>
          <p:cNvGrpSpPr/>
          <p:nvPr/>
        </p:nvGrpSpPr>
        <p:grpSpPr>
          <a:xfrm>
            <a:off x="1133567" y="1172467"/>
            <a:ext cx="2177813" cy="2242999"/>
            <a:chOff x="0" y="628987"/>
            <a:chExt cx="2177813" cy="2242999"/>
          </a:xfrm>
        </p:grpSpPr>
        <p:sp>
          <p:nvSpPr>
            <p:cNvPr id="12" name="Oval 11"/>
            <p:cNvSpPr/>
            <p:nvPr/>
          </p:nvSpPr>
          <p:spPr>
            <a:xfrm>
              <a:off x="0" y="628987"/>
              <a:ext cx="2177813" cy="2242999"/>
            </a:xfrm>
            <a:prstGeom prst="ellipse">
              <a:avLst/>
            </a:prstGeom>
          </p:spPr>
          <p:style>
            <a:lnRef idx="2">
              <a:schemeClr val="lt1">
                <a:hueOff val="0"/>
                <a:satOff val="0"/>
                <a:lumOff val="0"/>
                <a:alphaOff val="0"/>
              </a:schemeClr>
            </a:lnRef>
            <a:fillRef idx="1">
              <a:schemeClr val="accent4">
                <a:hueOff val="4455297"/>
                <a:satOff val="-20558"/>
                <a:lumOff val="756"/>
                <a:alphaOff val="0"/>
              </a:schemeClr>
            </a:fillRef>
            <a:effectRef idx="0">
              <a:schemeClr val="accent4">
                <a:hueOff val="4455297"/>
                <a:satOff val="-20558"/>
                <a:lumOff val="756"/>
                <a:alphaOff val="0"/>
              </a:schemeClr>
            </a:effectRef>
            <a:fontRef idx="minor">
              <a:schemeClr val="lt1"/>
            </a:fontRef>
          </p:style>
        </p:sp>
        <p:sp>
          <p:nvSpPr>
            <p:cNvPr id="13" name="Oval 4"/>
            <p:cNvSpPr/>
            <p:nvPr/>
          </p:nvSpPr>
          <p:spPr>
            <a:xfrm>
              <a:off x="222793" y="957467"/>
              <a:ext cx="1681807" cy="15860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400" b="1" kern="1200" dirty="0" smtClean="0">
                  <a:solidFill>
                    <a:schemeClr val="tx1"/>
                  </a:solidFill>
                  <a:cs typeface="B Nazanin" panose="00000400000000000000" pitchFamily="2" charset="-78"/>
                </a:rPr>
                <a:t>شخصی سازی آموزش متناسب با نیاز </a:t>
              </a:r>
              <a:r>
                <a:rPr lang="fa-IR" sz="2400" b="1" dirty="0" smtClean="0">
                  <a:solidFill>
                    <a:schemeClr val="tx1"/>
                  </a:solidFill>
                  <a:cs typeface="B Titr" panose="00000700000000000000" pitchFamily="2" charset="-78"/>
                </a:rPr>
                <a:t>فراگیر</a:t>
              </a:r>
              <a:endParaRPr lang="en-US" sz="2400" b="1" kern="1200" dirty="0">
                <a:solidFill>
                  <a:schemeClr val="tx1"/>
                </a:solidFill>
              </a:endParaRPr>
            </a:p>
          </p:txBody>
        </p:sp>
      </p:grpSp>
    </p:spTree>
    <p:extLst>
      <p:ext uri="{BB962C8B-B14F-4D97-AF65-F5344CB8AC3E}">
        <p14:creationId xmlns="" xmlns:p14="http://schemas.microsoft.com/office/powerpoint/2010/main" val="18046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anim calcmode="lin" valueType="num">
                                      <p:cBhvr>
                                        <p:cTn id="20" dur="750" fill="hold"/>
                                        <p:tgtEl>
                                          <p:spTgt spid="11"/>
                                        </p:tgtEl>
                                        <p:attrNameLst>
                                          <p:attrName>ppt_x</p:attrName>
                                        </p:attrNameLst>
                                      </p:cBhvr>
                                      <p:tavLst>
                                        <p:tav tm="0">
                                          <p:val>
                                            <p:strVal val="#ppt_x"/>
                                          </p:val>
                                        </p:tav>
                                        <p:tav tm="100000">
                                          <p:val>
                                            <p:strVal val="#ppt_x"/>
                                          </p:val>
                                        </p:tav>
                                      </p:tavLst>
                                    </p:anim>
                                    <p:anim calcmode="lin" valueType="num">
                                      <p:cBhvr>
                                        <p:cTn id="21" dur="75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anim calcmode="lin" valueType="num">
                                      <p:cBhvr>
                                        <p:cTn id="26" dur="750" fill="hold"/>
                                        <p:tgtEl>
                                          <p:spTgt spid="8"/>
                                        </p:tgtEl>
                                        <p:attrNameLst>
                                          <p:attrName>ppt_x</p:attrName>
                                        </p:attrNameLst>
                                      </p:cBhvr>
                                      <p:tavLst>
                                        <p:tav tm="0">
                                          <p:val>
                                            <p:strVal val="#ppt_x"/>
                                          </p:val>
                                        </p:tav>
                                        <p:tav tm="100000">
                                          <p:val>
                                            <p:strVal val="#ppt_x"/>
                                          </p:val>
                                        </p:tav>
                                      </p:tavLst>
                                    </p:anim>
                                    <p:anim calcmode="lin" valueType="num">
                                      <p:cBhvr>
                                        <p:cTn id="27"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32" y="82123"/>
            <a:ext cx="10515600" cy="1325563"/>
          </a:xfrm>
        </p:spPr>
        <p:txBody>
          <a:bodyPr/>
          <a:lstStyle/>
          <a:p>
            <a:pPr lvl="0" algn="r" rtl="1"/>
            <a:r>
              <a:rPr lang="fa-IR"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آموزش </a:t>
            </a:r>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الکترونیکی</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endParaRPr>
          </a:p>
        </p:txBody>
      </p:sp>
      <p:sp>
        <p:nvSpPr>
          <p:cNvPr id="3" name="Content Placeholder 2"/>
          <p:cNvSpPr>
            <a:spLocks noGrp="1"/>
          </p:cNvSpPr>
          <p:nvPr>
            <p:ph idx="1"/>
          </p:nvPr>
        </p:nvSpPr>
        <p:spPr>
          <a:xfrm>
            <a:off x="-230232" y="1786034"/>
            <a:ext cx="10515600" cy="4351338"/>
          </a:xfrm>
        </p:spPr>
        <p:txBody>
          <a:bodyPr>
            <a:normAutofit/>
          </a:bodyPr>
          <a:lstStyle/>
          <a:p>
            <a:pPr lvl="0" algn="r" rtl="1"/>
            <a:r>
              <a:rPr lang="fa-IR" sz="2400" b="1" dirty="0" smtClean="0">
                <a:cs typeface="B Nazanin" panose="00000400000000000000" pitchFamily="2" charset="-78"/>
              </a:rPr>
              <a:t>آموزش غیر خطی و شخصی سازی شده</a:t>
            </a:r>
          </a:p>
          <a:p>
            <a:pPr algn="r" rtl="1"/>
            <a:r>
              <a:rPr lang="fa-IR" sz="2400" b="1" dirty="0" smtClean="0">
                <a:cs typeface="B Nazanin" panose="00000400000000000000" pitchFamily="2" charset="-78"/>
              </a:rPr>
              <a:t>انتخاب روش تدریس توسط </a:t>
            </a:r>
            <a:r>
              <a:rPr lang="fa-IR" sz="2400" b="1" dirty="0" smtClean="0">
                <a:cs typeface="B Titr" panose="00000700000000000000" pitchFamily="2" charset="-78"/>
              </a:rPr>
              <a:t>فراگیر</a:t>
            </a:r>
            <a:endParaRPr lang="fa-IR" sz="2400" b="1" dirty="0" smtClean="0">
              <a:cs typeface="B Nazanin" panose="00000400000000000000" pitchFamily="2" charset="-78"/>
            </a:endParaRPr>
          </a:p>
          <a:p>
            <a:pPr lvl="0" algn="r" rtl="1"/>
            <a:r>
              <a:rPr lang="fa-IR" sz="2400" b="1" dirty="0">
                <a:cs typeface="B Nazanin" panose="00000400000000000000" pitchFamily="2" charset="-78"/>
              </a:rPr>
              <a:t>یادگیری </a:t>
            </a:r>
            <a:r>
              <a:rPr lang="fa-IR" sz="2400" b="1" dirty="0" smtClean="0">
                <a:cs typeface="B Nazanin" panose="00000400000000000000" pitchFamily="2" charset="-78"/>
              </a:rPr>
              <a:t>جذاب و سرگرم </a:t>
            </a:r>
            <a:r>
              <a:rPr lang="fa-IR" sz="2400" b="1" dirty="0">
                <a:cs typeface="B Nazanin" panose="00000400000000000000" pitchFamily="2" charset="-78"/>
              </a:rPr>
              <a:t>کننده </a:t>
            </a:r>
            <a:endParaRPr lang="en-US" sz="2400" b="1" dirty="0" smtClean="0">
              <a:cs typeface="B Nazanin" panose="00000400000000000000" pitchFamily="2" charset="-78"/>
            </a:endParaRPr>
          </a:p>
          <a:p>
            <a:pPr lvl="0" algn="r" rtl="1"/>
            <a:r>
              <a:rPr lang="fa-IR" sz="2400" b="1" dirty="0" smtClean="0">
                <a:cs typeface="B Nazanin" panose="00000400000000000000" pitchFamily="2" charset="-78"/>
              </a:rPr>
              <a:t>به روز رسانی لحظه ای محتوای آموزشی مطابق تغییرات</a:t>
            </a:r>
          </a:p>
          <a:p>
            <a:pPr lvl="0" algn="r" rtl="1"/>
            <a:r>
              <a:rPr lang="fa-IR" sz="2400" b="1" dirty="0" smtClean="0">
                <a:cs typeface="B Nazanin" panose="00000400000000000000" pitchFamily="2" charset="-78"/>
              </a:rPr>
              <a:t>یادگیری </a:t>
            </a:r>
            <a:r>
              <a:rPr lang="fa-IR" sz="2400" b="1" dirty="0">
                <a:cs typeface="B Nazanin" panose="00000400000000000000" pitchFamily="2" charset="-78"/>
              </a:rPr>
              <a:t>در هر زمان</a:t>
            </a:r>
            <a:endParaRPr lang="en-US" sz="2400" b="1" dirty="0">
              <a:cs typeface="B Nazanin" panose="00000400000000000000" pitchFamily="2" charset="-78"/>
            </a:endParaRPr>
          </a:p>
          <a:p>
            <a:pPr lvl="0" algn="r" rtl="1"/>
            <a:r>
              <a:rPr lang="fa-IR" sz="2400" b="1" dirty="0">
                <a:cs typeface="B Nazanin" panose="00000400000000000000" pitchFamily="2" charset="-78"/>
              </a:rPr>
              <a:t>یادگیری در هر مکان</a:t>
            </a:r>
            <a:endParaRPr lang="en-US" sz="2400" b="1" dirty="0">
              <a:cs typeface="B Nazanin" panose="00000400000000000000" pitchFamily="2" charset="-78"/>
            </a:endParaRPr>
          </a:p>
          <a:p>
            <a:pPr lvl="0" algn="r" rtl="1"/>
            <a:r>
              <a:rPr lang="fa-IR" sz="2400" b="1" dirty="0">
                <a:cs typeface="B Nazanin" panose="00000400000000000000" pitchFamily="2" charset="-78"/>
              </a:rPr>
              <a:t>تکرار مفاهیم به تعداد مطلوب </a:t>
            </a:r>
            <a:r>
              <a:rPr lang="fa-IR" sz="2400" b="1" dirty="0" smtClean="0">
                <a:cs typeface="B Titr" panose="00000700000000000000" pitchFamily="2" charset="-78"/>
              </a:rPr>
              <a:t>فراگیر</a:t>
            </a:r>
            <a:endParaRPr lang="fa-IR" sz="2400" b="1" dirty="0" smtClean="0">
              <a:cs typeface="B Nazanin" panose="00000400000000000000" pitchFamily="2" charset="-78"/>
            </a:endParaRPr>
          </a:p>
          <a:p>
            <a:pPr lvl="0" algn="r" rtl="1"/>
            <a:endParaRPr lang="en-US" sz="2400" dirty="0">
              <a:cs typeface="B Nazanin" panose="00000400000000000000" pitchFamily="2" charset="-78"/>
            </a:endParaRPr>
          </a:p>
          <a:p>
            <a:pPr algn="r" rtl="1"/>
            <a:endParaRPr lang="en-US" sz="2400" dirty="0">
              <a:cs typeface="B Nazanin" panose="00000400000000000000" pitchFamily="2" charset="-78"/>
            </a:endParaRPr>
          </a:p>
        </p:txBody>
      </p:sp>
      <p:pic>
        <p:nvPicPr>
          <p:cNvPr id="9" name="Picture 8"/>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16292" y="3861834"/>
            <a:ext cx="6023727" cy="2493390"/>
          </a:xfrm>
          <a:prstGeom prst="rect">
            <a:avLst/>
          </a:prstGeom>
        </p:spPr>
      </p:pic>
      <p:pic>
        <p:nvPicPr>
          <p:cNvPr id="4" name="Picture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39062" y="458318"/>
            <a:ext cx="6613229" cy="26045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116891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679" y="0"/>
            <a:ext cx="5116286" cy="1325563"/>
          </a:xfrm>
        </p:spPr>
        <p:txBody>
          <a:bodyPr/>
          <a:lstStyle/>
          <a:p>
            <a:pPr algn="r" rtl="1"/>
            <a:r>
              <a:rPr lang="fa-IR"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درسنامه الکترونیکی</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endParaRPr>
          </a:p>
        </p:txBody>
      </p:sp>
      <p:sp>
        <p:nvSpPr>
          <p:cNvPr id="3" name="Content Placeholder 2"/>
          <p:cNvSpPr>
            <a:spLocks noGrp="1"/>
          </p:cNvSpPr>
          <p:nvPr>
            <p:ph idx="1"/>
          </p:nvPr>
        </p:nvSpPr>
        <p:spPr>
          <a:xfrm>
            <a:off x="2181739" y="1846193"/>
            <a:ext cx="8596668" cy="3880773"/>
          </a:xfrm>
        </p:spPr>
        <p:txBody>
          <a:bodyPr>
            <a:normAutofit/>
          </a:bodyPr>
          <a:lstStyle/>
          <a:p>
            <a:pPr marL="228600" lvl="1" algn="r" rtl="1">
              <a:lnSpc>
                <a:spcPct val="100000"/>
              </a:lnSpc>
              <a:spcBef>
                <a:spcPts val="1000"/>
              </a:spcBef>
            </a:pPr>
            <a:r>
              <a:rPr lang="fa-IR" sz="2000" b="1" dirty="0">
                <a:cs typeface="B Nazanin" panose="00000400000000000000" pitchFamily="2" charset="-78"/>
              </a:rPr>
              <a:t>به کارگیری تکنولوژی و طراحی آموزشی نوین </a:t>
            </a:r>
            <a:endParaRPr lang="fa-IR" sz="2000" b="1" dirty="0" smtClean="0">
              <a:cs typeface="B Nazanin" panose="00000400000000000000" pitchFamily="2" charset="-78"/>
            </a:endParaRPr>
          </a:p>
          <a:p>
            <a:pPr marL="228600" lvl="1" algn="r" rtl="1">
              <a:lnSpc>
                <a:spcPct val="100000"/>
              </a:lnSpc>
              <a:spcBef>
                <a:spcPts val="1000"/>
              </a:spcBef>
            </a:pPr>
            <a:r>
              <a:rPr lang="fa-IR" sz="2000" b="1" dirty="0" smtClean="0">
                <a:cs typeface="B Nazanin" panose="00000400000000000000" pitchFamily="2" charset="-78"/>
              </a:rPr>
              <a:t>استفاده </a:t>
            </a:r>
            <a:r>
              <a:rPr lang="fa-IR" sz="2000" b="1" dirty="0">
                <a:cs typeface="B Nazanin" panose="00000400000000000000" pitchFamily="2" charset="-78"/>
              </a:rPr>
              <a:t>از عناصر بازی در ارائه مطالب </a:t>
            </a:r>
            <a:endParaRPr lang="fa-IR" sz="2000" b="1" dirty="0" smtClean="0">
              <a:cs typeface="B Nazanin" panose="00000400000000000000" pitchFamily="2" charset="-78"/>
            </a:endParaRPr>
          </a:p>
          <a:p>
            <a:pPr marL="228600" lvl="1" algn="r" rtl="1">
              <a:lnSpc>
                <a:spcPct val="100000"/>
              </a:lnSpc>
              <a:spcBef>
                <a:spcPts val="1000"/>
              </a:spcBef>
            </a:pPr>
            <a:r>
              <a:rPr lang="fa-IR" sz="2000" b="1" dirty="0" smtClean="0">
                <a:cs typeface="B Nazanin" panose="00000400000000000000" pitchFamily="2" charset="-78"/>
              </a:rPr>
              <a:t>تعامل کامل دانش آموز در آموزش</a:t>
            </a:r>
          </a:p>
          <a:p>
            <a:pPr marL="228600" lvl="1" algn="r" rtl="1">
              <a:lnSpc>
                <a:spcPct val="100000"/>
              </a:lnSpc>
              <a:spcBef>
                <a:spcPts val="1000"/>
              </a:spcBef>
            </a:pPr>
            <a:r>
              <a:rPr lang="fa-IR" sz="2000" b="1" dirty="0" smtClean="0">
                <a:cs typeface="B Nazanin" panose="00000400000000000000" pitchFamily="2" charset="-78"/>
              </a:rPr>
              <a:t>وجود مسیرهای غیرخطی در ارائه مطالب</a:t>
            </a:r>
          </a:p>
          <a:p>
            <a:pPr marL="228600" lvl="1" algn="r" rtl="1">
              <a:lnSpc>
                <a:spcPct val="100000"/>
              </a:lnSpc>
              <a:spcBef>
                <a:spcPts val="1000"/>
              </a:spcBef>
            </a:pPr>
            <a:r>
              <a:rPr lang="fa-IR" sz="2000" b="1" dirty="0" smtClean="0">
                <a:cs typeface="B Nazanin" panose="00000400000000000000" pitchFamily="2" charset="-78"/>
              </a:rPr>
              <a:t>به کارگیری رسانه های متفاوت در آموزش</a:t>
            </a:r>
          </a:p>
          <a:p>
            <a:pPr marL="228600" lvl="1" algn="r" rtl="1">
              <a:lnSpc>
                <a:spcPct val="100000"/>
              </a:lnSpc>
              <a:spcBef>
                <a:spcPts val="1000"/>
              </a:spcBef>
            </a:pPr>
            <a:r>
              <a:rPr lang="fa-IR" sz="2000" b="1" dirty="0" smtClean="0">
                <a:cs typeface="B Nazanin" panose="00000400000000000000" pitchFamily="2" charset="-78"/>
              </a:rPr>
              <a:t>قابلیت شخصی سازی مسیر آموزشی درس</a:t>
            </a:r>
            <a:endParaRPr lang="en-US" sz="2000" b="1" dirty="0">
              <a:cs typeface="B Nazanin" panose="00000400000000000000" pitchFamily="2" charset="-78"/>
            </a:endParaRPr>
          </a:p>
        </p:txBody>
      </p:sp>
      <p:pic>
        <p:nvPicPr>
          <p:cNvPr id="5" name="Picture 4"/>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747968" y="4521291"/>
            <a:ext cx="2850261" cy="21665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01103" y="2307771"/>
            <a:ext cx="4043110" cy="30098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17714" y="162905"/>
            <a:ext cx="3732116" cy="27925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15567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325562"/>
          </a:xfrm>
        </p:spPr>
        <p:txBody>
          <a:bodyPr/>
          <a:lstStyle/>
          <a:p>
            <a:pPr algn="r" rtl="1"/>
            <a:r>
              <a:rPr lang="fa-IR"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rPr>
              <a:t>کلاس مجازی آنلاین</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cs typeface="B Titr" panose="00000700000000000000" pitchFamily="2" charset="-78"/>
            </a:endParaRPr>
          </a:p>
        </p:txBody>
      </p:sp>
      <p:sp>
        <p:nvSpPr>
          <p:cNvPr id="3" name="Content Placeholder 2"/>
          <p:cNvSpPr>
            <a:spLocks noGrp="1"/>
          </p:cNvSpPr>
          <p:nvPr>
            <p:ph idx="1"/>
          </p:nvPr>
        </p:nvSpPr>
        <p:spPr>
          <a:xfrm>
            <a:off x="2016910" y="1869440"/>
            <a:ext cx="8596668" cy="3880773"/>
          </a:xfrm>
        </p:spPr>
        <p:txBody>
          <a:bodyPr>
            <a:normAutofit/>
          </a:bodyPr>
          <a:lstStyle/>
          <a:p>
            <a:pPr marL="0" lvl="0" indent="0" algn="r" rtl="1">
              <a:buNone/>
            </a:pPr>
            <a:r>
              <a:rPr lang="fa-IR" sz="2800" b="1" dirty="0">
                <a:cs typeface="B Nazanin" panose="00000400000000000000" pitchFamily="2" charset="-78"/>
              </a:rPr>
              <a:t>کلاس </a:t>
            </a:r>
            <a:r>
              <a:rPr lang="fa-IR" sz="2800" b="1" dirty="0" smtClean="0">
                <a:cs typeface="B Nazanin" panose="00000400000000000000" pitchFamily="2" charset="-78"/>
              </a:rPr>
              <a:t>گروهی</a:t>
            </a:r>
          </a:p>
          <a:p>
            <a:pPr lvl="1" algn="r" rtl="1"/>
            <a:r>
              <a:rPr lang="fa-IR" sz="2000" b="1" dirty="0" smtClean="0">
                <a:cs typeface="B Nazanin" panose="00000400000000000000" pitchFamily="2" charset="-78"/>
              </a:rPr>
              <a:t>شبیه سازی تجربه حضور با کلاس گروهی</a:t>
            </a:r>
          </a:p>
          <a:p>
            <a:pPr lvl="1" algn="r" rtl="1"/>
            <a:r>
              <a:rPr lang="fa-IR" sz="2000" b="1" dirty="0" smtClean="0">
                <a:cs typeface="B Nazanin" panose="00000400000000000000" pitchFamily="2" charset="-78"/>
              </a:rPr>
              <a:t>امکان پرسش و پاسخ بعد از تدریس درس</a:t>
            </a:r>
            <a:endParaRPr lang="en-US" sz="2000" b="1" dirty="0" smtClean="0">
              <a:cs typeface="B Nazanin" panose="00000400000000000000" pitchFamily="2" charset="-78"/>
            </a:endParaRPr>
          </a:p>
          <a:p>
            <a:pPr marL="457200" lvl="1" indent="0" algn="r" rtl="1">
              <a:buNone/>
            </a:pPr>
            <a:endParaRPr lang="fa-IR" sz="1800" b="1" dirty="0" smtClean="0">
              <a:cs typeface="B Nazanin" panose="00000400000000000000" pitchFamily="2" charset="-78"/>
            </a:endParaRPr>
          </a:p>
          <a:p>
            <a:pPr marL="457200" lvl="1" indent="0" algn="r" rtl="1">
              <a:buNone/>
            </a:pPr>
            <a:endParaRPr lang="fa-IR" sz="1800" b="1" dirty="0">
              <a:cs typeface="B Nazanin" panose="00000400000000000000" pitchFamily="2" charset="-78"/>
            </a:endParaRPr>
          </a:p>
          <a:p>
            <a:pPr marL="457200" lvl="1" indent="0" algn="r" rtl="1">
              <a:buNone/>
            </a:pPr>
            <a:endParaRPr lang="en-US" sz="1800" b="1" dirty="0">
              <a:cs typeface="B Nazanin" panose="00000400000000000000" pitchFamily="2" charset="-78"/>
            </a:endParaRPr>
          </a:p>
          <a:p>
            <a:pPr marL="0" lvl="0" indent="0" algn="r" rtl="1">
              <a:buNone/>
            </a:pPr>
            <a:r>
              <a:rPr lang="fa-IR" sz="2800" b="1" dirty="0" smtClean="0">
                <a:cs typeface="B Nazanin" panose="00000400000000000000" pitchFamily="2" charset="-78"/>
              </a:rPr>
              <a:t>کلاس خصوصی</a:t>
            </a:r>
          </a:p>
          <a:p>
            <a:pPr lvl="1" algn="r" rtl="1"/>
            <a:r>
              <a:rPr lang="fa-IR" sz="2000" b="1" dirty="0" smtClean="0">
                <a:cs typeface="B Nazanin" panose="00000400000000000000" pitchFamily="2" charset="-78"/>
              </a:rPr>
              <a:t>انتخاب </a:t>
            </a:r>
            <a:r>
              <a:rPr lang="fa-IR" sz="2000" b="1" dirty="0">
                <a:cs typeface="B Nazanin" panose="00000400000000000000" pitchFamily="2" charset="-78"/>
              </a:rPr>
              <a:t>معلم مورد نظر و زمان دلخواه در کلاس های </a:t>
            </a:r>
            <a:r>
              <a:rPr lang="fa-IR" sz="2000" b="1" dirty="0" smtClean="0">
                <a:cs typeface="B Nazanin" panose="00000400000000000000" pitchFamily="2" charset="-78"/>
              </a:rPr>
              <a:t>خصوصی</a:t>
            </a:r>
          </a:p>
          <a:p>
            <a:pPr lvl="1" algn="r" rtl="1"/>
            <a:r>
              <a:rPr lang="fa-IR" sz="2000" b="1" dirty="0" smtClean="0">
                <a:cs typeface="B Nazanin" panose="00000400000000000000" pitchFamily="2" charset="-78"/>
              </a:rPr>
              <a:t>امکان ضبط </a:t>
            </a:r>
            <a:r>
              <a:rPr lang="fa-IR" sz="2000" b="1" dirty="0">
                <a:cs typeface="B Nazanin" panose="00000400000000000000" pitchFamily="2" charset="-78"/>
              </a:rPr>
              <a:t>و اشتراک محیط کلاس با </a:t>
            </a:r>
            <a:r>
              <a:rPr lang="fa-IR" sz="2000" b="1" dirty="0" smtClean="0">
                <a:cs typeface="B Nazanin" panose="00000400000000000000" pitchFamily="2" charset="-78"/>
              </a:rPr>
              <a:t>فراگیران</a:t>
            </a:r>
            <a:endParaRPr lang="en-US" sz="2000" b="1" dirty="0">
              <a:cs typeface="B Nazanin" panose="00000400000000000000" pitchFamily="2" charset="-78"/>
            </a:endParaRPr>
          </a:p>
          <a:p>
            <a:pPr lvl="0" algn="r" rtl="1"/>
            <a:endParaRPr lang="en-US" sz="2000" b="1" dirty="0">
              <a:cs typeface="B Nazanin" panose="00000400000000000000" pitchFamily="2" charset="-78"/>
            </a:endParaRPr>
          </a:p>
          <a:p>
            <a:pPr algn="r" rtl="1"/>
            <a:endParaRPr lang="en-US" sz="20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1198" y="609600"/>
            <a:ext cx="5495568" cy="36930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21679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Titr" pitchFamily="2" charset="-78"/>
              </a:rPr>
              <a:t>طراحی  آموزشی موفق جهت تسهیل یاددهی ویادگیری</a:t>
            </a:r>
            <a:endParaRPr lang="fa-IR" dirty="0">
              <a:cs typeface="2  Titr" pitchFamily="2" charset="-78"/>
            </a:endParaRPr>
          </a:p>
        </p:txBody>
      </p:sp>
      <p:sp>
        <p:nvSpPr>
          <p:cNvPr id="3" name="Content Placeholder 2"/>
          <p:cNvSpPr>
            <a:spLocks noGrp="1"/>
          </p:cNvSpPr>
          <p:nvPr>
            <p:ph idx="1"/>
          </p:nvPr>
        </p:nvSpPr>
        <p:spPr>
          <a:solidFill>
            <a:schemeClr val="bg1"/>
          </a:solidFill>
        </p:spPr>
        <p:txBody>
          <a:bodyPr>
            <a:normAutofit fontScale="47500" lnSpcReduction="20000"/>
          </a:bodyPr>
          <a:lstStyle/>
          <a:p>
            <a:r>
              <a:rPr lang="fa-IR" dirty="0" smtClean="0">
                <a:solidFill>
                  <a:srgbClr val="C00000"/>
                </a:solidFill>
                <a:hlinkClick r:id="rId2"/>
              </a:rPr>
              <a:t>الگوی طراحی آموزشی </a:t>
            </a:r>
            <a:r>
              <a:rPr lang="en-US" dirty="0" smtClean="0">
                <a:solidFill>
                  <a:srgbClr val="C00000"/>
                </a:solidFill>
                <a:hlinkClick r:id="rId2"/>
              </a:rPr>
              <a:t>ADDIE</a:t>
            </a:r>
            <a:endParaRPr lang="en-US" dirty="0" smtClean="0">
              <a:solidFill>
                <a:srgbClr val="C00000"/>
              </a:solidFill>
            </a:endParaRPr>
          </a:p>
          <a:p>
            <a:r>
              <a:rPr lang="fa-IR" dirty="0" smtClean="0">
                <a:solidFill>
                  <a:srgbClr val="C00000"/>
                </a:solidFill>
              </a:rPr>
              <a:t>2. </a:t>
            </a:r>
            <a:r>
              <a:rPr lang="fa-IR" dirty="0" smtClean="0">
                <a:solidFill>
                  <a:srgbClr val="C00000"/>
                </a:solidFill>
                <a:hlinkClick r:id="rId3"/>
              </a:rPr>
              <a:t>الگوی طراحی آموزشی    </a:t>
            </a:r>
            <a:r>
              <a:rPr lang="en-US" dirty="0" smtClean="0">
                <a:solidFill>
                  <a:srgbClr val="C00000"/>
                </a:solidFill>
                <a:hlinkClick r:id="rId3"/>
              </a:rPr>
              <a:t>ARCS</a:t>
            </a:r>
            <a:r>
              <a:rPr lang="fa-IR" dirty="0" smtClean="0">
                <a:solidFill>
                  <a:srgbClr val="C00000"/>
                </a:solidFill>
              </a:rPr>
              <a:t> (کلر)</a:t>
            </a:r>
            <a:endParaRPr lang="en-US" dirty="0" smtClean="0">
              <a:solidFill>
                <a:srgbClr val="C00000"/>
              </a:solidFill>
            </a:endParaRPr>
          </a:p>
          <a:p>
            <a:r>
              <a:rPr lang="fa-IR" dirty="0" smtClean="0">
                <a:solidFill>
                  <a:srgbClr val="C00000"/>
                </a:solidFill>
              </a:rPr>
              <a:t>3. </a:t>
            </a:r>
            <a:r>
              <a:rPr lang="fa-IR" dirty="0" smtClean="0">
                <a:solidFill>
                  <a:srgbClr val="C00000"/>
                </a:solidFill>
                <a:hlinkClick r:id="rId4"/>
              </a:rPr>
              <a:t>الگوی طراحی آموزشی </a:t>
            </a:r>
            <a:r>
              <a:rPr lang="en-US" dirty="0" smtClean="0">
                <a:solidFill>
                  <a:srgbClr val="C00000"/>
                </a:solidFill>
                <a:hlinkClick r:id="rId4"/>
              </a:rPr>
              <a:t>ASSURE</a:t>
            </a:r>
            <a:r>
              <a:rPr lang="fa-IR" dirty="0" smtClean="0">
                <a:solidFill>
                  <a:srgbClr val="C00000"/>
                </a:solidFill>
                <a:hlinkClick r:id="rId4"/>
              </a:rPr>
              <a:t> (اشور)</a:t>
            </a:r>
            <a:endParaRPr lang="en-US" dirty="0" smtClean="0">
              <a:solidFill>
                <a:srgbClr val="C00000"/>
              </a:solidFill>
            </a:endParaRPr>
          </a:p>
          <a:p>
            <a:r>
              <a:rPr lang="fa-IR" dirty="0" smtClean="0">
                <a:solidFill>
                  <a:srgbClr val="C00000"/>
                </a:solidFill>
              </a:rPr>
              <a:t>4. الگوی طراحی آموزشی  </a:t>
            </a:r>
            <a:r>
              <a:rPr lang="en-US" dirty="0" smtClean="0">
                <a:solidFill>
                  <a:srgbClr val="C00000"/>
                </a:solidFill>
              </a:rPr>
              <a:t>CRAWFORD</a:t>
            </a:r>
          </a:p>
          <a:p>
            <a:r>
              <a:rPr lang="fa-IR" dirty="0" smtClean="0">
                <a:solidFill>
                  <a:srgbClr val="C00000"/>
                </a:solidFill>
              </a:rPr>
              <a:t>5. الگوی طراحی آموزشی</a:t>
            </a:r>
            <a:r>
              <a:rPr lang="en-US" dirty="0" smtClean="0">
                <a:solidFill>
                  <a:srgbClr val="C00000"/>
                </a:solidFill>
              </a:rPr>
              <a:t>Dick-</a:t>
            </a:r>
            <a:r>
              <a:rPr lang="en-US" dirty="0" err="1" smtClean="0">
                <a:solidFill>
                  <a:srgbClr val="C00000"/>
                </a:solidFill>
              </a:rPr>
              <a:t>carey</a:t>
            </a:r>
            <a:r>
              <a:rPr lang="fa-IR" dirty="0" smtClean="0">
                <a:solidFill>
                  <a:srgbClr val="C00000"/>
                </a:solidFill>
              </a:rPr>
              <a:t>  </a:t>
            </a:r>
            <a:endParaRPr lang="en-US" dirty="0" smtClean="0">
              <a:solidFill>
                <a:srgbClr val="C00000"/>
              </a:solidFill>
            </a:endParaRPr>
          </a:p>
          <a:p>
            <a:r>
              <a:rPr lang="fa-IR" dirty="0" smtClean="0">
                <a:solidFill>
                  <a:srgbClr val="C00000"/>
                </a:solidFill>
              </a:rPr>
              <a:t>6. الگوی طراحی آموزشی </a:t>
            </a:r>
            <a:r>
              <a:rPr lang="en-US" dirty="0" err="1" smtClean="0">
                <a:solidFill>
                  <a:srgbClr val="C00000"/>
                </a:solidFill>
              </a:rPr>
              <a:t>EOD</a:t>
            </a:r>
            <a:endParaRPr lang="en-US" dirty="0" smtClean="0">
              <a:solidFill>
                <a:srgbClr val="C00000"/>
              </a:solidFill>
            </a:endParaRPr>
          </a:p>
          <a:p>
            <a:r>
              <a:rPr lang="fa-IR" dirty="0" smtClean="0">
                <a:solidFill>
                  <a:srgbClr val="C00000"/>
                </a:solidFill>
              </a:rPr>
              <a:t>7. الگوی طراحی آموزشی </a:t>
            </a:r>
            <a:r>
              <a:rPr lang="en-US" dirty="0" smtClean="0">
                <a:solidFill>
                  <a:srgbClr val="C00000"/>
                </a:solidFill>
              </a:rPr>
              <a:t>Gagne</a:t>
            </a:r>
            <a:r>
              <a:rPr lang="fa-IR" dirty="0" smtClean="0">
                <a:solidFill>
                  <a:srgbClr val="C00000"/>
                </a:solidFill>
              </a:rPr>
              <a:t> &amp; </a:t>
            </a:r>
            <a:r>
              <a:rPr lang="en-US" dirty="0" err="1" smtClean="0">
                <a:solidFill>
                  <a:srgbClr val="C00000"/>
                </a:solidFill>
              </a:rPr>
              <a:t>briggs</a:t>
            </a:r>
            <a:r>
              <a:rPr lang="fa-IR" dirty="0" smtClean="0">
                <a:solidFill>
                  <a:srgbClr val="C00000"/>
                </a:solidFill>
              </a:rPr>
              <a:t> </a:t>
            </a:r>
            <a:endParaRPr lang="en-US" dirty="0" smtClean="0">
              <a:solidFill>
                <a:srgbClr val="C00000"/>
              </a:solidFill>
            </a:endParaRPr>
          </a:p>
          <a:p>
            <a:r>
              <a:rPr lang="fa-IR" dirty="0" smtClean="0">
                <a:solidFill>
                  <a:srgbClr val="C00000"/>
                </a:solidFill>
              </a:rPr>
              <a:t>8. الگوی طراحی آموزشی </a:t>
            </a:r>
            <a:r>
              <a:rPr lang="en-US" dirty="0" err="1" smtClean="0">
                <a:solidFill>
                  <a:srgbClr val="C00000"/>
                </a:solidFill>
              </a:rPr>
              <a:t>Gerlack</a:t>
            </a:r>
            <a:r>
              <a:rPr lang="fa-IR" dirty="0" smtClean="0">
                <a:solidFill>
                  <a:srgbClr val="C00000"/>
                </a:solidFill>
              </a:rPr>
              <a:t> &amp; </a:t>
            </a:r>
            <a:r>
              <a:rPr lang="en-US" dirty="0" smtClean="0">
                <a:solidFill>
                  <a:srgbClr val="C00000"/>
                </a:solidFill>
              </a:rPr>
              <a:t>Ely</a:t>
            </a:r>
            <a:r>
              <a:rPr lang="fa-IR" dirty="0" smtClean="0">
                <a:solidFill>
                  <a:srgbClr val="C00000"/>
                </a:solidFill>
              </a:rPr>
              <a:t> </a:t>
            </a:r>
            <a:endParaRPr lang="en-US" dirty="0" smtClean="0">
              <a:solidFill>
                <a:srgbClr val="C00000"/>
              </a:solidFill>
            </a:endParaRPr>
          </a:p>
          <a:p>
            <a:r>
              <a:rPr lang="fa-IR" dirty="0" smtClean="0">
                <a:solidFill>
                  <a:srgbClr val="C00000"/>
                </a:solidFill>
              </a:rPr>
              <a:t>9. الگوی طراحی آموزشی   </a:t>
            </a:r>
            <a:r>
              <a:rPr lang="en-US" dirty="0" smtClean="0">
                <a:solidFill>
                  <a:srgbClr val="C00000"/>
                </a:solidFill>
              </a:rPr>
              <a:t>Hall</a:t>
            </a:r>
            <a:r>
              <a:rPr lang="fa-IR" dirty="0" smtClean="0">
                <a:solidFill>
                  <a:srgbClr val="C00000"/>
                </a:solidFill>
              </a:rPr>
              <a:t> &amp; </a:t>
            </a:r>
            <a:r>
              <a:rPr lang="en-US" dirty="0" smtClean="0">
                <a:solidFill>
                  <a:srgbClr val="C00000"/>
                </a:solidFill>
              </a:rPr>
              <a:t>Watkins and Eller</a:t>
            </a:r>
          </a:p>
          <a:p>
            <a:r>
              <a:rPr lang="fa-IR" dirty="0" smtClean="0">
                <a:solidFill>
                  <a:srgbClr val="C00000"/>
                </a:solidFill>
              </a:rPr>
              <a:t>10. الگوی طراحی آموزشی</a:t>
            </a:r>
            <a:r>
              <a:rPr lang="en-US" dirty="0" err="1" smtClean="0">
                <a:solidFill>
                  <a:srgbClr val="C00000"/>
                </a:solidFill>
              </a:rPr>
              <a:t>Hannafin</a:t>
            </a:r>
            <a:r>
              <a:rPr lang="fa-IR" dirty="0" smtClean="0">
                <a:solidFill>
                  <a:srgbClr val="C00000"/>
                </a:solidFill>
              </a:rPr>
              <a:t> &amp; </a:t>
            </a:r>
            <a:r>
              <a:rPr lang="en-US" dirty="0" smtClean="0">
                <a:solidFill>
                  <a:srgbClr val="C00000"/>
                </a:solidFill>
              </a:rPr>
              <a:t>peck</a:t>
            </a:r>
          </a:p>
          <a:p>
            <a:r>
              <a:rPr lang="fa-IR" dirty="0" smtClean="0">
                <a:solidFill>
                  <a:srgbClr val="C00000"/>
                </a:solidFill>
              </a:rPr>
              <a:t>11. الگوی طراحی آموزشی </a:t>
            </a:r>
            <a:r>
              <a:rPr lang="en-US" dirty="0" err="1" smtClean="0">
                <a:solidFill>
                  <a:srgbClr val="C00000"/>
                </a:solidFill>
              </a:rPr>
              <a:t>ISD</a:t>
            </a:r>
            <a:endParaRPr lang="en-US" dirty="0" smtClean="0">
              <a:solidFill>
                <a:srgbClr val="C00000"/>
              </a:solidFill>
            </a:endParaRPr>
          </a:p>
          <a:p>
            <a:r>
              <a:rPr lang="fa-IR" dirty="0" smtClean="0">
                <a:solidFill>
                  <a:srgbClr val="C00000"/>
                </a:solidFill>
              </a:rPr>
              <a:t>12. الگوی طراحی آموزشی </a:t>
            </a:r>
            <a:r>
              <a:rPr lang="en-US" dirty="0" err="1" smtClean="0">
                <a:solidFill>
                  <a:srgbClr val="C00000"/>
                </a:solidFill>
              </a:rPr>
              <a:t>jerrold</a:t>
            </a:r>
            <a:r>
              <a:rPr lang="en-US" dirty="0" smtClean="0">
                <a:solidFill>
                  <a:srgbClr val="C00000"/>
                </a:solidFill>
              </a:rPr>
              <a:t> </a:t>
            </a:r>
            <a:r>
              <a:rPr lang="en-US" dirty="0" err="1" smtClean="0">
                <a:solidFill>
                  <a:srgbClr val="C00000"/>
                </a:solidFill>
              </a:rPr>
              <a:t>kemp</a:t>
            </a:r>
            <a:r>
              <a:rPr lang="fa-IR" dirty="0" smtClean="0">
                <a:solidFill>
                  <a:srgbClr val="C00000"/>
                </a:solidFill>
              </a:rPr>
              <a:t> </a:t>
            </a:r>
            <a:endParaRPr lang="en-US" dirty="0" smtClean="0">
              <a:solidFill>
                <a:srgbClr val="C00000"/>
              </a:solidFill>
            </a:endParaRPr>
          </a:p>
          <a:p>
            <a:r>
              <a:rPr lang="fa-IR" dirty="0" smtClean="0">
                <a:solidFill>
                  <a:srgbClr val="C00000"/>
                </a:solidFill>
              </a:rPr>
              <a:t>13. الگوی طراحی آموزشی </a:t>
            </a:r>
            <a:r>
              <a:rPr lang="en-US" dirty="0" smtClean="0">
                <a:solidFill>
                  <a:srgbClr val="C00000"/>
                </a:solidFill>
              </a:rPr>
              <a:t>just-in-time</a:t>
            </a:r>
          </a:p>
          <a:p>
            <a:r>
              <a:rPr lang="fa-IR" dirty="0" smtClean="0">
                <a:solidFill>
                  <a:srgbClr val="C00000"/>
                </a:solidFill>
              </a:rPr>
              <a:t>14. الگوی طراحی آموزشی </a:t>
            </a:r>
            <a:r>
              <a:rPr lang="en-US" dirty="0" err="1" smtClean="0">
                <a:solidFill>
                  <a:srgbClr val="C00000"/>
                </a:solidFill>
              </a:rPr>
              <a:t>knirk</a:t>
            </a:r>
            <a:r>
              <a:rPr lang="fa-IR" dirty="0" smtClean="0">
                <a:solidFill>
                  <a:srgbClr val="C00000"/>
                </a:solidFill>
              </a:rPr>
              <a:t> &amp; </a:t>
            </a:r>
            <a:r>
              <a:rPr lang="en-US" dirty="0" smtClean="0">
                <a:solidFill>
                  <a:srgbClr val="C00000"/>
                </a:solidFill>
              </a:rPr>
              <a:t>Gustafson</a:t>
            </a:r>
          </a:p>
          <a:p>
            <a:r>
              <a:rPr lang="fa-IR" dirty="0" smtClean="0">
                <a:solidFill>
                  <a:srgbClr val="C00000"/>
                </a:solidFill>
              </a:rPr>
              <a:t>15. الگوی طراحی آموزشی </a:t>
            </a:r>
            <a:r>
              <a:rPr lang="en-US" dirty="0" smtClean="0">
                <a:solidFill>
                  <a:srgbClr val="C00000"/>
                </a:solidFill>
              </a:rPr>
              <a:t>layers of necessity model</a:t>
            </a:r>
          </a:p>
          <a:p>
            <a:r>
              <a:rPr lang="fa-IR" dirty="0" smtClean="0">
                <a:solidFill>
                  <a:srgbClr val="C00000"/>
                </a:solidFill>
              </a:rPr>
              <a:t>16. الگوی طراحی آموزشی  </a:t>
            </a:r>
            <a:r>
              <a:rPr lang="en-US" dirty="0" smtClean="0">
                <a:solidFill>
                  <a:srgbClr val="C00000"/>
                </a:solidFill>
              </a:rPr>
              <a:t>Morrison ,</a:t>
            </a:r>
            <a:r>
              <a:rPr lang="en-US" dirty="0" err="1" smtClean="0">
                <a:solidFill>
                  <a:srgbClr val="C00000"/>
                </a:solidFill>
              </a:rPr>
              <a:t>ros</a:t>
            </a:r>
            <a:r>
              <a:rPr lang="fa-IR" dirty="0" smtClean="0">
                <a:solidFill>
                  <a:srgbClr val="C00000"/>
                </a:solidFill>
              </a:rPr>
              <a:t> &amp; </a:t>
            </a:r>
            <a:r>
              <a:rPr lang="en-US" dirty="0" err="1" smtClean="0">
                <a:solidFill>
                  <a:srgbClr val="C00000"/>
                </a:solidFill>
              </a:rPr>
              <a:t>kemp</a:t>
            </a:r>
            <a:r>
              <a:rPr lang="fa-IR" dirty="0" smtClean="0">
                <a:solidFill>
                  <a:srgbClr val="C00000"/>
                </a:solidFill>
              </a:rPr>
              <a:t>  </a:t>
            </a:r>
            <a:endParaRPr lang="en-US" dirty="0" smtClean="0">
              <a:solidFill>
                <a:srgbClr val="C00000"/>
              </a:solidFill>
            </a:endParaRPr>
          </a:p>
          <a:p>
            <a:r>
              <a:rPr lang="fa-IR" dirty="0" smtClean="0">
                <a:solidFill>
                  <a:srgbClr val="C00000"/>
                </a:solidFill>
              </a:rPr>
              <a:t>17. الگوی طراحی آموزشی  </a:t>
            </a:r>
            <a:r>
              <a:rPr lang="en-US" dirty="0" smtClean="0">
                <a:solidFill>
                  <a:srgbClr val="C00000"/>
                </a:solidFill>
              </a:rPr>
              <a:t>rapid prototyping</a:t>
            </a:r>
          </a:p>
          <a:p>
            <a:r>
              <a:rPr lang="fa-IR" dirty="0" smtClean="0">
                <a:solidFill>
                  <a:srgbClr val="C00000"/>
                </a:solidFill>
              </a:rPr>
              <a:t>18. الگوی طراحی آموزشی </a:t>
            </a:r>
            <a:r>
              <a:rPr lang="en-US" dirty="0" err="1" smtClean="0">
                <a:solidFill>
                  <a:srgbClr val="C00000"/>
                </a:solidFill>
              </a:rPr>
              <a:t>rothwell</a:t>
            </a:r>
            <a:endParaRPr lang="en-US" dirty="0" smtClean="0">
              <a:solidFill>
                <a:srgbClr val="C00000"/>
              </a:solidFill>
            </a:endParaRPr>
          </a:p>
          <a:p>
            <a:r>
              <a:rPr lang="fa-IR" dirty="0" smtClean="0">
                <a:solidFill>
                  <a:srgbClr val="C00000"/>
                </a:solidFill>
              </a:rPr>
              <a:t>19. الگوی طراحی آموزشی </a:t>
            </a:r>
            <a:r>
              <a:rPr lang="en-US" dirty="0" err="1" smtClean="0">
                <a:solidFill>
                  <a:srgbClr val="C00000"/>
                </a:solidFill>
              </a:rPr>
              <a:t>R2D2</a:t>
            </a:r>
            <a:endParaRPr lang="en-US" dirty="0" smtClean="0">
              <a:solidFill>
                <a:srgbClr val="C00000"/>
              </a:solidFill>
            </a:endParaRPr>
          </a:p>
          <a:p>
            <a:r>
              <a:rPr lang="fa-IR" dirty="0" smtClean="0">
                <a:solidFill>
                  <a:srgbClr val="C00000"/>
                </a:solidFill>
              </a:rPr>
              <a:t>20. الگوی طراحی آموزشی   </a:t>
            </a:r>
            <a:r>
              <a:rPr lang="en-US" dirty="0" err="1" smtClean="0">
                <a:solidFill>
                  <a:srgbClr val="C00000"/>
                </a:solidFill>
              </a:rPr>
              <a:t>SEELS</a:t>
            </a:r>
            <a:r>
              <a:rPr lang="fa-IR" dirty="0" smtClean="0">
                <a:solidFill>
                  <a:srgbClr val="C00000"/>
                </a:solidFill>
              </a:rPr>
              <a:t> &amp; </a:t>
            </a:r>
            <a:r>
              <a:rPr lang="en-US" dirty="0" smtClean="0">
                <a:solidFill>
                  <a:srgbClr val="C00000"/>
                </a:solidFill>
              </a:rPr>
              <a:t>Glasgow</a:t>
            </a:r>
          </a:p>
          <a:p>
            <a:r>
              <a:rPr lang="fa-IR" dirty="0" smtClean="0">
                <a:solidFill>
                  <a:srgbClr val="C00000"/>
                </a:solidFill>
              </a:rPr>
              <a:t>21. الگوی طراحی آموزشی  </a:t>
            </a:r>
            <a:r>
              <a:rPr lang="en-US" dirty="0" smtClean="0">
                <a:solidFill>
                  <a:srgbClr val="C00000"/>
                </a:solidFill>
              </a:rPr>
              <a:t>smith</a:t>
            </a:r>
            <a:r>
              <a:rPr lang="fa-IR" dirty="0" smtClean="0">
                <a:solidFill>
                  <a:srgbClr val="C00000"/>
                </a:solidFill>
              </a:rPr>
              <a:t> &amp; </a:t>
            </a:r>
            <a:r>
              <a:rPr lang="en-US" dirty="0" err="1" smtClean="0">
                <a:solidFill>
                  <a:srgbClr val="C00000"/>
                </a:solidFill>
              </a:rPr>
              <a:t>ragan</a:t>
            </a:r>
            <a:endParaRPr lang="en-US" dirty="0" smtClean="0">
              <a:solidFill>
                <a:srgbClr val="C00000"/>
              </a:solidFill>
            </a:endParaRPr>
          </a:p>
          <a:p>
            <a:r>
              <a:rPr lang="fa-IR" dirty="0" smtClean="0">
                <a:solidFill>
                  <a:srgbClr val="C00000"/>
                </a:solidFill>
              </a:rPr>
              <a:t>22. و یکی از جدیدترین این الگوها الگوی طراحی آموزشی</a:t>
            </a:r>
            <a:r>
              <a:rPr lang="en-US" dirty="0" smtClean="0">
                <a:solidFill>
                  <a:srgbClr val="C00000"/>
                </a:solidFill>
              </a:rPr>
              <a:t>MMS</a:t>
            </a:r>
            <a:r>
              <a:rPr lang="fa-IR" dirty="0" smtClean="0">
                <a:solidFill>
                  <a:srgbClr val="C00000"/>
                </a:solidFill>
              </a:rPr>
              <a:t>  در سال 2006 ارائه شده است.</a:t>
            </a:r>
            <a:endParaRPr lang="en-US" dirty="0" smtClean="0">
              <a:solidFill>
                <a:srgbClr val="C00000"/>
              </a:solidFill>
            </a:endParaRPr>
          </a:p>
          <a:p>
            <a:r>
              <a:rPr lang="fa-IR" dirty="0" smtClean="0">
                <a:solidFill>
                  <a:srgbClr val="C00000"/>
                </a:solidFill>
              </a:rPr>
              <a:t> </a:t>
            </a:r>
            <a:endParaRPr lang="en-US" dirty="0" smtClean="0">
              <a:solidFill>
                <a:srgbClr val="C00000"/>
              </a:solidFill>
            </a:endParaRPr>
          </a:p>
          <a:p>
            <a:endParaRPr lang="fa-I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848380"/>
            <a:ext cx="7903188" cy="553998"/>
          </a:xfrm>
          <a:prstGeom prst="rect">
            <a:avLst/>
          </a:prstGeom>
          <a:noFill/>
        </p:spPr>
        <p:txBody>
          <a:bodyPr>
            <a:spAutoFit/>
          </a:bodyPr>
          <a:lstStyle/>
          <a:p>
            <a:pPr marL="0" lvl="1" algn="ctr">
              <a:defRPr/>
            </a:pPr>
            <a:r>
              <a:rPr lang="fa-IR" sz="3000" b="1" dirty="0">
                <a:solidFill>
                  <a:srgbClr val="C00000"/>
                </a:solidFill>
                <a:effectLst>
                  <a:glow rad="101600">
                    <a:schemeClr val="accent4">
                      <a:satMod val="175000"/>
                      <a:alpha val="40000"/>
                    </a:schemeClr>
                  </a:glow>
                </a:effectLst>
                <a:latin typeface="Arial" charset="0"/>
                <a:cs typeface="B Zar" pitchFamily="2" charset="-78"/>
              </a:rPr>
              <a:t>تکنولوژی آموزشی : </a:t>
            </a:r>
            <a:r>
              <a:rPr lang="en-US" sz="3000" b="1" dirty="0">
                <a:solidFill>
                  <a:srgbClr val="C00000"/>
                </a:solidFill>
                <a:effectLst>
                  <a:glow rad="101600">
                    <a:schemeClr val="accent4">
                      <a:satMod val="175000"/>
                      <a:alpha val="40000"/>
                    </a:schemeClr>
                  </a:glow>
                </a:effectLst>
                <a:latin typeface="Arial" charset="0"/>
                <a:cs typeface="B Zar" pitchFamily="2" charset="-78"/>
              </a:rPr>
              <a:t>(Instructional Technology)</a:t>
            </a:r>
            <a:endParaRPr lang="fa-IR" sz="3000" b="1" dirty="0">
              <a:solidFill>
                <a:srgbClr val="C00000"/>
              </a:solidFill>
              <a:effectLst>
                <a:glow rad="101600">
                  <a:schemeClr val="accent4">
                    <a:satMod val="175000"/>
                    <a:alpha val="40000"/>
                  </a:schemeClr>
                </a:glow>
              </a:effectLst>
              <a:latin typeface="Arial" charset="0"/>
              <a:cs typeface="B Zar" pitchFamily="2" charset="-78"/>
            </a:endParaRPr>
          </a:p>
        </p:txBody>
      </p:sp>
      <p:grpSp>
        <p:nvGrpSpPr>
          <p:cNvPr id="2" name="Group 129"/>
          <p:cNvGrpSpPr>
            <a:grpSpLocks/>
          </p:cNvGrpSpPr>
          <p:nvPr/>
        </p:nvGrpSpPr>
        <p:grpSpPr bwMode="auto">
          <a:xfrm>
            <a:off x="2057400" y="2105025"/>
            <a:ext cx="8178800" cy="901700"/>
            <a:chOff x="533537" y="2104770"/>
            <a:chExt cx="8178413" cy="901282"/>
          </a:xfrm>
        </p:grpSpPr>
        <p:grpSp>
          <p:nvGrpSpPr>
            <p:cNvPr id="3" name="Group 90"/>
            <p:cNvGrpSpPr>
              <a:grpSpLocks/>
            </p:cNvGrpSpPr>
            <p:nvPr/>
          </p:nvGrpSpPr>
          <p:grpSpPr bwMode="auto">
            <a:xfrm>
              <a:off x="533537" y="2152030"/>
              <a:ext cx="8178413" cy="730946"/>
              <a:chOff x="1344" y="1709"/>
              <a:chExt cx="2923" cy="345"/>
            </a:xfrm>
          </p:grpSpPr>
          <p:sp>
            <p:nvSpPr>
              <p:cNvPr id="13341" name="AutoShape 39"/>
              <p:cNvSpPr>
                <a:spLocks noChangeArrowheads="1"/>
              </p:cNvSpPr>
              <p:nvPr/>
            </p:nvSpPr>
            <p:spPr bwMode="gray">
              <a:xfrm>
                <a:off x="1344" y="1709"/>
                <a:ext cx="2880"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3342" name="Text Box 44"/>
              <p:cNvSpPr txBox="1">
                <a:spLocks noChangeArrowheads="1"/>
              </p:cNvSpPr>
              <p:nvPr/>
            </p:nvSpPr>
            <p:spPr bwMode="gray">
              <a:xfrm>
                <a:off x="1394" y="1767"/>
                <a:ext cx="2618" cy="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ctr" eaLnBrk="1" hangingPunct="1"/>
                <a:r>
                  <a:rPr lang="fa-IR" sz="2600" b="1">
                    <a:cs typeface="B Lotus" panose="00000400000000000000" pitchFamily="2" charset="-78"/>
                  </a:rPr>
                  <a:t>علم چگونگی انجام ماهرانه کلیه فعالیت های آموزشی </a:t>
                </a:r>
              </a:p>
            </p:txBody>
          </p:sp>
          <p:pic>
            <p:nvPicPr>
              <p:cNvPr id="13343" name="Picture 80"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28" y="1747"/>
                <a:ext cx="239"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93"/>
            <p:cNvGrpSpPr>
              <a:grpSpLocks/>
            </p:cNvGrpSpPr>
            <p:nvPr/>
          </p:nvGrpSpPr>
          <p:grpSpPr bwMode="auto">
            <a:xfrm rot="5827238">
              <a:off x="7801080" y="2188968"/>
              <a:ext cx="901282" cy="732885"/>
              <a:chOff x="6314814" y="4134082"/>
              <a:chExt cx="817563" cy="673158"/>
            </a:xfrm>
          </p:grpSpPr>
          <p:sp>
            <p:nvSpPr>
              <p:cNvPr id="13337" name="Oval 94"/>
              <p:cNvSpPr>
                <a:spLocks noChangeArrowheads="1"/>
              </p:cNvSpPr>
              <p:nvPr/>
            </p:nvSpPr>
            <p:spPr bwMode="gray">
              <a:xfrm rot="1758052">
                <a:off x="6317786" y="4145252"/>
                <a:ext cx="814388" cy="661988"/>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6" name="Group 95"/>
              <p:cNvGrpSpPr>
                <a:grpSpLocks/>
              </p:cNvGrpSpPr>
              <p:nvPr/>
            </p:nvGrpSpPr>
            <p:grpSpPr bwMode="auto">
              <a:xfrm>
                <a:off x="6314814" y="4134082"/>
                <a:ext cx="817563" cy="661989"/>
                <a:chOff x="7959111" y="4343403"/>
                <a:chExt cx="817563" cy="661989"/>
              </a:xfrm>
            </p:grpSpPr>
            <p:sp>
              <p:nvSpPr>
                <p:cNvPr id="13339" name="Oval 64"/>
                <p:cNvSpPr>
                  <a:spLocks noChangeArrowheads="1"/>
                </p:cNvSpPr>
                <p:nvPr/>
              </p:nvSpPr>
              <p:spPr bwMode="gray">
                <a:xfrm rot="1758052">
                  <a:off x="7959111" y="4343403"/>
                  <a:ext cx="817563" cy="661989"/>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pic>
              <p:nvPicPr>
                <p:cNvPr id="13340" name="Picture 8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5310" y="4381500"/>
                  <a:ext cx="379413"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7" name="Group 130"/>
          <p:cNvGrpSpPr>
            <a:grpSpLocks/>
          </p:cNvGrpSpPr>
          <p:nvPr/>
        </p:nvGrpSpPr>
        <p:grpSpPr bwMode="auto">
          <a:xfrm>
            <a:off x="1981201" y="3165476"/>
            <a:ext cx="8329613" cy="2028825"/>
            <a:chOff x="457200" y="3166149"/>
            <a:chExt cx="8329536" cy="2028234"/>
          </a:xfrm>
        </p:grpSpPr>
        <p:grpSp>
          <p:nvGrpSpPr>
            <p:cNvPr id="8" name="Group 90"/>
            <p:cNvGrpSpPr>
              <a:grpSpLocks/>
            </p:cNvGrpSpPr>
            <p:nvPr/>
          </p:nvGrpSpPr>
          <p:grpSpPr bwMode="auto">
            <a:xfrm>
              <a:off x="457200" y="3213412"/>
              <a:ext cx="8254567" cy="1980971"/>
              <a:chOff x="1232" y="1709"/>
              <a:chExt cx="3035" cy="935"/>
            </a:xfrm>
          </p:grpSpPr>
          <p:sp>
            <p:nvSpPr>
              <p:cNvPr id="13332" name="AutoShape 39"/>
              <p:cNvSpPr>
                <a:spLocks noChangeArrowheads="1"/>
              </p:cNvSpPr>
              <p:nvPr/>
            </p:nvSpPr>
            <p:spPr bwMode="gray">
              <a:xfrm>
                <a:off x="1232" y="1709"/>
                <a:ext cx="2992" cy="896"/>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sp>
            <p:nvSpPr>
              <p:cNvPr id="13333" name="Text Box 44"/>
              <p:cNvSpPr txBox="1">
                <a:spLocks noChangeArrowheads="1"/>
              </p:cNvSpPr>
              <p:nvPr/>
            </p:nvSpPr>
            <p:spPr bwMode="gray">
              <a:xfrm>
                <a:off x="1344" y="1739"/>
                <a:ext cx="2668" cy="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tabLst>
                    <a:tab pos="2460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46063" algn="l"/>
                  </a:tabLst>
                  <a:defRPr>
                    <a:solidFill>
                      <a:schemeClr val="tx1"/>
                    </a:solidFill>
                    <a:latin typeface="Arial" panose="020B0604020202020204" pitchFamily="34" charset="0"/>
                    <a:cs typeface="Arial" panose="020B0604020202020204" pitchFamily="34" charset="0"/>
                  </a:defRPr>
                </a:lvl2pPr>
                <a:lvl3pPr eaLnBrk="0" hangingPunct="0">
                  <a:tabLst>
                    <a:tab pos="2460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460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46063"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9pPr>
              </a:lstStyle>
              <a:p>
                <a:pPr marL="0" lvl="2" algn="justLow" eaLnBrk="1" hangingPunct="1">
                  <a:lnSpc>
                    <a:spcPct val="114000"/>
                  </a:lnSpc>
                  <a:buSzPct val="100000"/>
                </a:pPr>
                <a:r>
                  <a:rPr lang="fa-IR" sz="2600" b="1">
                    <a:cs typeface="B Lotus" panose="00000400000000000000" pitchFamily="2" charset="-78"/>
                  </a:rPr>
                  <a:t>روش منظم طراحی ، اجرا و ارزشیابی از کل فرایند تدریس و یادگیری با بهره گیری از یافته‏های پژوهشی روان‏شناسی و علوم ارتباطات و به کارگیری ترکیبی از منابع انسانی و غیر انسانی به منظور یادگیری مؤثرتر، عمیق‏تر و پایدارتر</a:t>
                </a:r>
              </a:p>
            </p:txBody>
          </p:sp>
          <p:pic>
            <p:nvPicPr>
              <p:cNvPr id="13334" name="Picture 80"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28" y="1747"/>
                <a:ext cx="239" cy="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106"/>
            <p:cNvGrpSpPr>
              <a:grpSpLocks/>
            </p:cNvGrpSpPr>
            <p:nvPr/>
          </p:nvGrpSpPr>
          <p:grpSpPr bwMode="auto">
            <a:xfrm rot="5827238">
              <a:off x="7969653" y="3250347"/>
              <a:ext cx="901282" cy="732885"/>
              <a:chOff x="6314814" y="4134082"/>
              <a:chExt cx="817563" cy="673158"/>
            </a:xfrm>
          </p:grpSpPr>
          <p:sp>
            <p:nvSpPr>
              <p:cNvPr id="13328" name="Oval 107"/>
              <p:cNvSpPr>
                <a:spLocks noChangeArrowheads="1"/>
              </p:cNvSpPr>
              <p:nvPr/>
            </p:nvSpPr>
            <p:spPr bwMode="gray">
              <a:xfrm rot="1758052">
                <a:off x="6317786" y="4145252"/>
                <a:ext cx="814388" cy="661988"/>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0" name="Group 108"/>
              <p:cNvGrpSpPr>
                <a:grpSpLocks/>
              </p:cNvGrpSpPr>
              <p:nvPr/>
            </p:nvGrpSpPr>
            <p:grpSpPr bwMode="auto">
              <a:xfrm>
                <a:off x="6314814" y="4134082"/>
                <a:ext cx="817563" cy="661989"/>
                <a:chOff x="7959111" y="4343403"/>
                <a:chExt cx="817563" cy="661989"/>
              </a:xfrm>
            </p:grpSpPr>
            <p:sp>
              <p:nvSpPr>
                <p:cNvPr id="13330" name="Oval 64"/>
                <p:cNvSpPr>
                  <a:spLocks noChangeArrowheads="1"/>
                </p:cNvSpPr>
                <p:nvPr/>
              </p:nvSpPr>
              <p:spPr bwMode="gray">
                <a:xfrm rot="1758052">
                  <a:off x="7959111" y="4343403"/>
                  <a:ext cx="817563" cy="661989"/>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pic>
              <p:nvPicPr>
                <p:cNvPr id="13331" name="Picture 8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5310" y="4381500"/>
                  <a:ext cx="379413"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11" name="Group 131"/>
          <p:cNvGrpSpPr>
            <a:grpSpLocks/>
          </p:cNvGrpSpPr>
          <p:nvPr/>
        </p:nvGrpSpPr>
        <p:grpSpPr bwMode="auto">
          <a:xfrm>
            <a:off x="2057401" y="5226050"/>
            <a:ext cx="8177213" cy="1397000"/>
            <a:chOff x="533537" y="5226107"/>
            <a:chExt cx="8176484" cy="1183550"/>
          </a:xfrm>
        </p:grpSpPr>
        <p:grpSp>
          <p:nvGrpSpPr>
            <p:cNvPr id="12" name="Group 90"/>
            <p:cNvGrpSpPr>
              <a:grpSpLocks/>
            </p:cNvGrpSpPr>
            <p:nvPr/>
          </p:nvGrpSpPr>
          <p:grpSpPr bwMode="auto">
            <a:xfrm>
              <a:off x="533537" y="5352433"/>
              <a:ext cx="8061461" cy="1057224"/>
              <a:chOff x="1260" y="1709"/>
              <a:chExt cx="2964" cy="499"/>
            </a:xfrm>
          </p:grpSpPr>
          <p:sp>
            <p:nvSpPr>
              <p:cNvPr id="122" name="AutoShape 39"/>
              <p:cNvSpPr>
                <a:spLocks noChangeArrowheads="1"/>
              </p:cNvSpPr>
              <p:nvPr/>
            </p:nvSpPr>
            <p:spPr bwMode="gray">
              <a:xfrm>
                <a:off x="1260" y="1709"/>
                <a:ext cx="2964" cy="499"/>
              </a:xfrm>
              <a:prstGeom prst="roundRect">
                <a:avLst>
                  <a:gd name="adj" fmla="val 50000"/>
                </a:avLst>
              </a:prstGeom>
              <a:solidFill>
                <a:schemeClr val="accent6">
                  <a:lumMod val="20000"/>
                  <a:lumOff val="80000"/>
                </a:schemeClr>
              </a:solidFill>
              <a:ln w="38100" algn="ctr">
                <a:solidFill>
                  <a:srgbClr val="FF0000"/>
                </a:solidFill>
                <a:round/>
                <a:headEnd/>
                <a:tailEnd/>
              </a:ln>
              <a:effectLst/>
              <a:extLst/>
            </p:spPr>
            <p:txBody>
              <a:bodyPr vert="eaVert" wrap="none" anchor="ctr"/>
              <a:lstStyle/>
              <a:p>
                <a:pPr>
                  <a:defRPr/>
                </a:pPr>
                <a:endParaRPr lang="en-US" dirty="0">
                  <a:latin typeface="Arial" charset="0"/>
                </a:endParaRPr>
              </a:p>
            </p:txBody>
          </p:sp>
          <p:sp>
            <p:nvSpPr>
              <p:cNvPr id="13325" name="Text Box 44"/>
              <p:cNvSpPr txBox="1">
                <a:spLocks noChangeArrowheads="1"/>
              </p:cNvSpPr>
              <p:nvPr/>
            </p:nvSpPr>
            <p:spPr bwMode="gray">
              <a:xfrm>
                <a:off x="1394" y="1767"/>
                <a:ext cx="2618" cy="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tabLst>
                    <a:tab pos="2460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460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46063" algn="l"/>
                  </a:tabLst>
                  <a:defRPr>
                    <a:solidFill>
                      <a:schemeClr val="tx1"/>
                    </a:solidFill>
                    <a:latin typeface="Arial" panose="020B0604020202020204" pitchFamily="34" charset="0"/>
                    <a:cs typeface="Arial" panose="020B0604020202020204" pitchFamily="34" charset="0"/>
                  </a:defRPr>
                </a:lvl3pPr>
                <a:lvl4pPr eaLnBrk="0" hangingPunct="0">
                  <a:tabLst>
                    <a:tab pos="2460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46063"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246063" algn="l"/>
                  </a:tabLst>
                  <a:defRPr>
                    <a:solidFill>
                      <a:schemeClr val="tx1"/>
                    </a:solidFill>
                    <a:latin typeface="Arial" panose="020B0604020202020204" pitchFamily="34" charset="0"/>
                    <a:cs typeface="Arial" panose="020B0604020202020204" pitchFamily="34" charset="0"/>
                  </a:defRPr>
                </a:lvl9pPr>
              </a:lstStyle>
              <a:p>
                <a:pPr marL="0" lvl="3" algn="justLow" eaLnBrk="1" hangingPunct="1">
                  <a:lnSpc>
                    <a:spcPct val="114000"/>
                  </a:lnSpc>
                  <a:buSzPct val="100000"/>
                </a:pPr>
                <a:r>
                  <a:rPr lang="fa-IR" sz="2600" b="1">
                    <a:cs typeface="B Lotus" panose="00000400000000000000" pitchFamily="2" charset="-78"/>
                  </a:rPr>
                  <a:t> نظریه و عمل طراحی، توسعه، کاربرد، مدیریت و ارزشیابی فرایندها و منابع یادگیری </a:t>
                </a:r>
              </a:p>
            </p:txBody>
          </p:sp>
        </p:grpSp>
        <p:grpSp>
          <p:nvGrpSpPr>
            <p:cNvPr id="13" name="Group 124"/>
            <p:cNvGrpSpPr>
              <a:grpSpLocks/>
            </p:cNvGrpSpPr>
            <p:nvPr/>
          </p:nvGrpSpPr>
          <p:grpSpPr bwMode="auto">
            <a:xfrm rot="5827238">
              <a:off x="7892749" y="5310117"/>
              <a:ext cx="901282" cy="733262"/>
              <a:chOff x="6317131" y="4133736"/>
              <a:chExt cx="817563" cy="673504"/>
            </a:xfrm>
          </p:grpSpPr>
          <p:sp>
            <p:nvSpPr>
              <p:cNvPr id="13320" name="Oval 125"/>
              <p:cNvSpPr>
                <a:spLocks noChangeArrowheads="1"/>
              </p:cNvSpPr>
              <p:nvPr/>
            </p:nvSpPr>
            <p:spPr bwMode="gray">
              <a:xfrm rot="1758052">
                <a:off x="6317786" y="4145252"/>
                <a:ext cx="814388" cy="661988"/>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grpSp>
            <p:nvGrpSpPr>
              <p:cNvPr id="14" name="Group 126"/>
              <p:cNvGrpSpPr>
                <a:grpSpLocks/>
              </p:cNvGrpSpPr>
              <p:nvPr/>
            </p:nvGrpSpPr>
            <p:grpSpPr bwMode="auto">
              <a:xfrm>
                <a:off x="6317131" y="4133736"/>
                <a:ext cx="817563" cy="661989"/>
                <a:chOff x="7961428" y="4343057"/>
                <a:chExt cx="817563" cy="661989"/>
              </a:xfrm>
            </p:grpSpPr>
            <p:sp>
              <p:nvSpPr>
                <p:cNvPr id="13322" name="Oval 64"/>
                <p:cNvSpPr>
                  <a:spLocks noChangeArrowheads="1"/>
                </p:cNvSpPr>
                <p:nvPr/>
              </p:nvSpPr>
              <p:spPr bwMode="gray">
                <a:xfrm rot="1758052">
                  <a:off x="7961428" y="4343057"/>
                  <a:ext cx="817563" cy="661989"/>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a-IR"/>
                </a:p>
              </p:txBody>
            </p:sp>
            <p:pic>
              <p:nvPicPr>
                <p:cNvPr id="13323" name="Picture 82" descr="Pictu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5310" y="4381500"/>
                  <a:ext cx="379413"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spTree>
    <p:extLst>
      <p:ext uri="{BB962C8B-B14F-4D97-AF65-F5344CB8AC3E}">
        <p14:creationId xmlns:p14="http://schemas.microsoft.com/office/powerpoint/2010/main" xmlns="" val="3184467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9" y="848378"/>
            <a:ext cx="8056179" cy="553998"/>
          </a:xfrm>
          <a:prstGeom prst="rect">
            <a:avLst/>
          </a:prstGeom>
          <a:solidFill>
            <a:schemeClr val="tx1"/>
          </a:solidFill>
          <a:ln>
            <a:solidFill>
              <a:srgbClr val="92D050"/>
            </a:solidFill>
          </a:ln>
        </p:spPr>
        <p:txBody>
          <a:bodyPr wrap="square">
            <a:spAutoFit/>
          </a:bodyPr>
          <a:lstStyle/>
          <a:p>
            <a:pPr marL="0" lvl="1" algn="ctr">
              <a:defRPr/>
            </a:pPr>
            <a:r>
              <a:rPr lang="fa-IR" sz="3000" b="1" dirty="0">
                <a:solidFill>
                  <a:schemeClr val="bg1"/>
                </a:solidFill>
                <a:effectLst>
                  <a:glow rad="101600">
                    <a:schemeClr val="accent4">
                      <a:satMod val="175000"/>
                      <a:alpha val="40000"/>
                    </a:schemeClr>
                  </a:glow>
                </a:effectLst>
                <a:latin typeface="Arial" charset="0"/>
                <a:cs typeface="B Zar" pitchFamily="2" charset="-78"/>
              </a:rPr>
              <a:t>تکنولوژی آموزشی : </a:t>
            </a:r>
            <a:r>
              <a:rPr lang="en-US" sz="3000" b="1" dirty="0">
                <a:solidFill>
                  <a:schemeClr val="bg1"/>
                </a:solidFill>
                <a:effectLst>
                  <a:glow rad="101600">
                    <a:schemeClr val="accent4">
                      <a:satMod val="175000"/>
                      <a:alpha val="40000"/>
                    </a:schemeClr>
                  </a:glow>
                </a:effectLst>
                <a:latin typeface="Arial" charset="0"/>
                <a:cs typeface="B Zar" pitchFamily="2" charset="-78"/>
              </a:rPr>
              <a:t>(Educational Technology</a:t>
            </a:r>
            <a:r>
              <a:rPr lang="en-US" sz="3000" b="1" dirty="0">
                <a:solidFill>
                  <a:srgbClr val="C00000"/>
                </a:solidFill>
                <a:effectLst>
                  <a:glow rad="101600">
                    <a:schemeClr val="accent4">
                      <a:satMod val="175000"/>
                      <a:alpha val="40000"/>
                    </a:schemeClr>
                  </a:glow>
                </a:effectLst>
                <a:latin typeface="Arial" charset="0"/>
                <a:cs typeface="B Zar" pitchFamily="2" charset="-78"/>
              </a:rPr>
              <a:t>)</a:t>
            </a:r>
            <a:endParaRPr lang="fa-IR" sz="3000" b="1" dirty="0">
              <a:solidFill>
                <a:srgbClr val="C00000"/>
              </a:solidFill>
              <a:effectLst>
                <a:glow rad="101600">
                  <a:schemeClr val="accent4">
                    <a:satMod val="175000"/>
                    <a:alpha val="40000"/>
                  </a:schemeClr>
                </a:glow>
              </a:effectLst>
              <a:latin typeface="Arial" charset="0"/>
              <a:cs typeface="B Zar" pitchFamily="2" charset="-78"/>
            </a:endParaRPr>
          </a:p>
        </p:txBody>
      </p:sp>
      <p:grpSp>
        <p:nvGrpSpPr>
          <p:cNvPr id="2" name="Group 9"/>
          <p:cNvGrpSpPr>
            <a:grpSpLocks/>
          </p:cNvGrpSpPr>
          <p:nvPr/>
        </p:nvGrpSpPr>
        <p:grpSpPr bwMode="auto">
          <a:xfrm>
            <a:off x="2428876" y="2590800"/>
            <a:ext cx="7400925" cy="2438400"/>
            <a:chOff x="1013312" y="3733800"/>
            <a:chExt cx="7400564" cy="2438400"/>
          </a:xfrm>
        </p:grpSpPr>
        <p:pic>
          <p:nvPicPr>
            <p:cNvPr id="14340" name="Picture 4" descr="556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3312" y="3733800"/>
              <a:ext cx="7400564"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Box 6"/>
            <p:cNvSpPr txBox="1">
              <a:spLocks noChangeArrowheads="1"/>
            </p:cNvSpPr>
            <p:nvPr/>
          </p:nvSpPr>
          <p:spPr bwMode="auto">
            <a:xfrm>
              <a:off x="1013312" y="3964268"/>
              <a:ext cx="7257545"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ctr" eaLnBrk="1" hangingPunct="1">
                <a:lnSpc>
                  <a:spcPct val="150000"/>
                </a:lnSpc>
              </a:pPr>
              <a:r>
                <a:rPr lang="fa-IR" sz="2800" b="1">
                  <a:cs typeface="B Zar" panose="00000400000000000000" pitchFamily="2" charset="-78"/>
                </a:rPr>
                <a:t>مطالعه و عمل اخلاقی تسهیل یادگیری و توسعه عملکرد با ایجاد ، کاربرد و مدیریت مناسب منابع و فرایندهای تکنولوژیکی</a:t>
              </a:r>
              <a:endParaRPr lang="en-US" sz="2800" b="1"/>
            </a:p>
          </p:txBody>
        </p:sp>
      </p:grpSp>
    </p:spTree>
    <p:extLst>
      <p:ext uri="{BB962C8B-B14F-4D97-AF65-F5344CB8AC3E}">
        <p14:creationId xmlns:p14="http://schemas.microsoft.com/office/powerpoint/2010/main" xmlns="" val="71197230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0" y="381000"/>
            <a:ext cx="5029200" cy="923330"/>
          </a:xfrm>
          <a:prstGeom prst="rect">
            <a:avLst/>
          </a:prstGeom>
          <a:noFill/>
        </p:spPr>
        <p:txBody>
          <a:bodyPr>
            <a:spAutoFit/>
          </a:bodyPr>
          <a:lstStyle/>
          <a:p>
            <a:pPr algn="ctr" rtl="1">
              <a:defRPr/>
            </a:pPr>
            <a:r>
              <a:rPr lang="fa-IR" sz="5400" b="1" dirty="0">
                <a:solidFill>
                  <a:srgbClr val="C00000"/>
                </a:solidFill>
                <a:effectLst>
                  <a:glow rad="101600">
                    <a:schemeClr val="accent4">
                      <a:satMod val="175000"/>
                      <a:alpha val="40000"/>
                    </a:schemeClr>
                  </a:glow>
                </a:effectLst>
                <a:latin typeface="Arial" charset="0"/>
                <a:cs typeface="2  Zar" pitchFamily="2" charset="-78"/>
              </a:rPr>
              <a:t>تاریخچه و مفهوم</a:t>
            </a:r>
            <a:endParaRPr lang="en-US" sz="5400" b="1" dirty="0">
              <a:solidFill>
                <a:srgbClr val="C00000"/>
              </a:solidFill>
              <a:effectLst>
                <a:glow rad="101600">
                  <a:schemeClr val="accent4">
                    <a:satMod val="175000"/>
                    <a:alpha val="40000"/>
                  </a:schemeClr>
                </a:glow>
              </a:effectLst>
              <a:latin typeface="Arial" charset="0"/>
              <a:cs typeface="2  Zar" pitchFamily="2" charset="-78"/>
            </a:endParaRPr>
          </a:p>
        </p:txBody>
      </p:sp>
      <p:sp>
        <p:nvSpPr>
          <p:cNvPr id="15363" name="TextBox 1"/>
          <p:cNvSpPr txBox="1">
            <a:spLocks noChangeArrowheads="1"/>
          </p:cNvSpPr>
          <p:nvPr/>
        </p:nvSpPr>
        <p:spPr bwMode="auto">
          <a:xfrm>
            <a:off x="1676400" y="1611314"/>
            <a:ext cx="8686800" cy="517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200">
                <a:latin typeface="Times New Roman" panose="02020603050405020304" pitchFamily="18" charset="0"/>
                <a:cs typeface="Times New Roman" panose="02020603050405020304" pitchFamily="18" charset="0"/>
              </a:rPr>
              <a:t>Instructional design (ID) is the systematic process of planning events to learning. The ID process encompasses a set of interdependent phases including analysis of learners, contexts and goals, design of objectives, strategies and assessment tools, production of instructional materials, and evaluation of learner performance and overall instructional design effort. The system approach, developed in the 1950s and 1960s, is rooted in the military and business world and has dominated educational technology and educational development since the 1970s. Currently, there are more than 100 different ISD models, with almost all based on the generic ADDIE model. Other commonly know models include the Dick and Carey model, the R2D2 model, the ICARE model, and the ASSURE model. These models share three major components: analysis, strategy development, and evaluation. This chapter identifies the different roles and responsibilities involved when development a typical title and outlines the main steps in the development.  </a:t>
            </a:r>
          </a:p>
        </p:txBody>
      </p:sp>
    </p:spTree>
    <p:extLst>
      <p:ext uri="{BB962C8B-B14F-4D97-AF65-F5344CB8AC3E}">
        <p14:creationId xmlns:p14="http://schemas.microsoft.com/office/powerpoint/2010/main" xmlns="" val="69175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fade">
                                      <p:cBhvr>
                                        <p:cTn id="13" dur="1000"/>
                                        <p:tgtEl>
                                          <p:spTgt spid="15363"/>
                                        </p:tgtEl>
                                      </p:cBhvr>
                                    </p:animEffect>
                                    <p:anim calcmode="lin" valueType="num">
                                      <p:cBhvr>
                                        <p:cTn id="14" dur="1000" fill="hold"/>
                                        <p:tgtEl>
                                          <p:spTgt spid="15363"/>
                                        </p:tgtEl>
                                        <p:attrNameLst>
                                          <p:attrName>ppt_x</p:attrName>
                                        </p:attrNameLst>
                                      </p:cBhvr>
                                      <p:tavLst>
                                        <p:tav tm="0">
                                          <p:val>
                                            <p:strVal val="#ppt_x"/>
                                          </p:val>
                                        </p:tav>
                                        <p:tav tm="100000">
                                          <p:val>
                                            <p:strVal val="#ppt_x"/>
                                          </p:val>
                                        </p:tav>
                                      </p:tavLst>
                                    </p:anim>
                                    <p:anim calcmode="lin" valueType="num">
                                      <p:cBhvr>
                                        <p:cTn id="15"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1676400" y="1233489"/>
            <a:ext cx="8534400" cy="5229225"/>
            <a:chOff x="152404" y="1233041"/>
            <a:chExt cx="8534396" cy="5230114"/>
          </a:xfrm>
        </p:grpSpPr>
        <p:sp>
          <p:nvSpPr>
            <p:cNvPr id="3" name="Rounded Rectangle 2"/>
            <p:cNvSpPr/>
            <p:nvPr/>
          </p:nvSpPr>
          <p:spPr>
            <a:xfrm>
              <a:off x="2978730" y="1233041"/>
              <a:ext cx="2895600" cy="1447800"/>
            </a:xfrm>
            <a:prstGeom prst="roundRect">
              <a:avLst/>
            </a:prstGeom>
            <a:solidFill>
              <a:srgbClr val="66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Design</a:t>
              </a:r>
            </a:p>
            <a:p>
              <a:pPr algn="ctr">
                <a:defRPr/>
              </a:pPr>
              <a:r>
                <a:rPr lang="en-US" sz="1600" dirty="0">
                  <a:latin typeface="Times New Roman" pitchFamily="18" charset="0"/>
                  <a:cs typeface="Times New Roman" pitchFamily="18" charset="0"/>
                </a:rPr>
                <a:t>Instructional Systems Design</a:t>
              </a:r>
            </a:p>
            <a:p>
              <a:pPr algn="ctr">
                <a:defRPr/>
              </a:pPr>
              <a:r>
                <a:rPr lang="en-US" sz="1600" dirty="0">
                  <a:latin typeface="Times New Roman" pitchFamily="18" charset="0"/>
                  <a:cs typeface="Times New Roman" pitchFamily="18" charset="0"/>
                </a:rPr>
                <a:t>Message Design</a:t>
              </a:r>
            </a:p>
            <a:p>
              <a:pPr algn="ctr">
                <a:defRPr/>
              </a:pPr>
              <a:r>
                <a:rPr lang="en-US" sz="1600" dirty="0">
                  <a:latin typeface="Times New Roman" pitchFamily="18" charset="0"/>
                  <a:cs typeface="Times New Roman" pitchFamily="18" charset="0"/>
                </a:rPr>
                <a:t>Instructional Strategies</a:t>
              </a:r>
            </a:p>
            <a:p>
              <a:pPr algn="ctr">
                <a:defRPr/>
              </a:pPr>
              <a:r>
                <a:rPr lang="en-US" sz="1600" dirty="0">
                  <a:latin typeface="Times New Roman" pitchFamily="18" charset="0"/>
                  <a:cs typeface="Times New Roman" pitchFamily="18" charset="0"/>
                </a:rPr>
                <a:t>Learner Characteristics </a:t>
              </a:r>
            </a:p>
          </p:txBody>
        </p:sp>
        <p:sp>
          <p:nvSpPr>
            <p:cNvPr id="5" name="Rounded Rectangle 4"/>
            <p:cNvSpPr/>
            <p:nvPr/>
          </p:nvSpPr>
          <p:spPr>
            <a:xfrm>
              <a:off x="5791200" y="3041096"/>
              <a:ext cx="2895600" cy="1447800"/>
            </a:xfrm>
            <a:prstGeom prst="roundRect">
              <a:avLst/>
            </a:prstGeom>
            <a:solidFill>
              <a:srgbClr val="66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Development</a:t>
              </a:r>
            </a:p>
            <a:p>
              <a:pPr algn="ctr">
                <a:defRPr/>
              </a:pPr>
              <a:r>
                <a:rPr lang="en-US" sz="1600" dirty="0">
                  <a:latin typeface="Times New Roman" pitchFamily="18" charset="0"/>
                  <a:cs typeface="Times New Roman" pitchFamily="18" charset="0"/>
                </a:rPr>
                <a:t>Print Technologies</a:t>
              </a:r>
            </a:p>
            <a:p>
              <a:pPr algn="ctr">
                <a:defRPr/>
              </a:pPr>
              <a:r>
                <a:rPr lang="en-US" sz="1600" dirty="0">
                  <a:latin typeface="Times New Roman" pitchFamily="18" charset="0"/>
                  <a:cs typeface="Times New Roman" pitchFamily="18" charset="0"/>
                </a:rPr>
                <a:t>Audiovisual technologies</a:t>
              </a:r>
            </a:p>
            <a:p>
              <a:pPr algn="ctr">
                <a:defRPr/>
              </a:pPr>
              <a:r>
                <a:rPr lang="en-US" sz="1600" dirty="0">
                  <a:latin typeface="Times New Roman" pitchFamily="18" charset="0"/>
                  <a:cs typeface="Times New Roman" pitchFamily="18" charset="0"/>
                </a:rPr>
                <a:t>Computer-Based technologies</a:t>
              </a:r>
            </a:p>
            <a:p>
              <a:pPr algn="ctr">
                <a:defRPr/>
              </a:pPr>
              <a:r>
                <a:rPr lang="en-US" sz="1600" dirty="0">
                  <a:latin typeface="Times New Roman" pitchFamily="18" charset="0"/>
                  <a:cs typeface="Times New Roman" pitchFamily="18" charset="0"/>
                </a:rPr>
                <a:t>Integrated technologies </a:t>
              </a:r>
            </a:p>
          </p:txBody>
        </p:sp>
        <p:sp>
          <p:nvSpPr>
            <p:cNvPr id="6" name="Rounded Rectangle 5"/>
            <p:cNvSpPr/>
            <p:nvPr/>
          </p:nvSpPr>
          <p:spPr>
            <a:xfrm>
              <a:off x="4724400" y="5015355"/>
              <a:ext cx="3144966" cy="1447800"/>
            </a:xfrm>
            <a:prstGeom prst="roundRect">
              <a:avLst/>
            </a:prstGeom>
            <a:solidFill>
              <a:srgbClr val="66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Utilization</a:t>
              </a:r>
            </a:p>
            <a:p>
              <a:pPr algn="ctr">
                <a:defRPr/>
              </a:pPr>
              <a:r>
                <a:rPr lang="en-US" sz="1600" dirty="0">
                  <a:latin typeface="Times New Roman" pitchFamily="18" charset="0"/>
                  <a:cs typeface="Times New Roman" pitchFamily="18" charset="0"/>
                </a:rPr>
                <a:t>Media Utilization</a:t>
              </a:r>
            </a:p>
            <a:p>
              <a:pPr algn="ctr">
                <a:defRPr/>
              </a:pPr>
              <a:r>
                <a:rPr lang="en-US" sz="1600" dirty="0">
                  <a:latin typeface="Times New Roman" pitchFamily="18" charset="0"/>
                  <a:cs typeface="Times New Roman" pitchFamily="18" charset="0"/>
                </a:rPr>
                <a:t>Diffusion of Innovations</a:t>
              </a:r>
            </a:p>
            <a:p>
              <a:pPr algn="ctr">
                <a:defRPr/>
              </a:pPr>
              <a:r>
                <a:rPr lang="en-US" sz="1400" dirty="0">
                  <a:latin typeface="Times New Roman" pitchFamily="18" charset="0"/>
                  <a:cs typeface="Times New Roman" pitchFamily="18" charset="0"/>
                </a:rPr>
                <a:t>Implementation and Institutionalization</a:t>
              </a:r>
            </a:p>
            <a:p>
              <a:pPr algn="ctr">
                <a:defRPr/>
              </a:pPr>
              <a:r>
                <a:rPr lang="en-US" sz="1600" dirty="0">
                  <a:latin typeface="Times New Roman" pitchFamily="18" charset="0"/>
                  <a:cs typeface="Times New Roman" pitchFamily="18" charset="0"/>
                </a:rPr>
                <a:t>Police and Regulations </a:t>
              </a:r>
            </a:p>
          </p:txBody>
        </p:sp>
        <p:sp>
          <p:nvSpPr>
            <p:cNvPr id="7" name="Rounded Rectangle 6"/>
            <p:cNvSpPr/>
            <p:nvPr/>
          </p:nvSpPr>
          <p:spPr>
            <a:xfrm>
              <a:off x="1253850" y="5001510"/>
              <a:ext cx="2895600" cy="1447800"/>
            </a:xfrm>
            <a:prstGeom prst="roundRect">
              <a:avLst/>
            </a:prstGeom>
            <a:solidFill>
              <a:srgbClr val="66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Management</a:t>
              </a:r>
            </a:p>
            <a:p>
              <a:pPr algn="ctr">
                <a:defRPr/>
              </a:pPr>
              <a:r>
                <a:rPr lang="en-US" sz="1600" dirty="0">
                  <a:latin typeface="Times New Roman" pitchFamily="18" charset="0"/>
                  <a:cs typeface="Times New Roman" pitchFamily="18" charset="0"/>
                </a:rPr>
                <a:t>Project management</a:t>
              </a:r>
            </a:p>
            <a:p>
              <a:pPr algn="ctr">
                <a:defRPr/>
              </a:pPr>
              <a:r>
                <a:rPr lang="en-US" sz="1600" dirty="0">
                  <a:latin typeface="Times New Roman" pitchFamily="18" charset="0"/>
                  <a:cs typeface="Times New Roman" pitchFamily="18" charset="0"/>
                </a:rPr>
                <a:t>Resource management</a:t>
              </a:r>
            </a:p>
            <a:p>
              <a:pPr algn="ctr">
                <a:defRPr/>
              </a:pPr>
              <a:r>
                <a:rPr lang="en-US" sz="1600" dirty="0">
                  <a:latin typeface="Times New Roman" pitchFamily="18" charset="0"/>
                  <a:cs typeface="Times New Roman" pitchFamily="18" charset="0"/>
                </a:rPr>
                <a:t>Delivery System management</a:t>
              </a:r>
            </a:p>
            <a:p>
              <a:pPr algn="ctr">
                <a:defRPr/>
              </a:pPr>
              <a:r>
                <a:rPr lang="en-US" sz="1600" dirty="0">
                  <a:latin typeface="Times New Roman" pitchFamily="18" charset="0"/>
                  <a:cs typeface="Times New Roman" pitchFamily="18" charset="0"/>
                </a:rPr>
                <a:t>Information management </a:t>
              </a:r>
            </a:p>
          </p:txBody>
        </p:sp>
        <p:sp>
          <p:nvSpPr>
            <p:cNvPr id="8" name="Rounded Rectangle 7"/>
            <p:cNvSpPr/>
            <p:nvPr/>
          </p:nvSpPr>
          <p:spPr>
            <a:xfrm>
              <a:off x="152404" y="3048000"/>
              <a:ext cx="3200396" cy="1447800"/>
            </a:xfrm>
            <a:prstGeom prst="roundRect">
              <a:avLst/>
            </a:prstGeom>
            <a:solidFill>
              <a:srgbClr val="66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Evaluation</a:t>
              </a:r>
            </a:p>
            <a:p>
              <a:pPr algn="ctr">
                <a:defRPr/>
              </a:pPr>
              <a:r>
                <a:rPr lang="en-US" sz="1600" dirty="0">
                  <a:latin typeface="Times New Roman" pitchFamily="18" charset="0"/>
                  <a:cs typeface="Times New Roman" pitchFamily="18" charset="0"/>
                </a:rPr>
                <a:t>Problem Analysis</a:t>
              </a:r>
            </a:p>
            <a:p>
              <a:pPr algn="ctr">
                <a:defRPr/>
              </a:pPr>
              <a:r>
                <a:rPr lang="en-US" sz="1600" dirty="0">
                  <a:latin typeface="Times New Roman" pitchFamily="18" charset="0"/>
                  <a:cs typeface="Times New Roman" pitchFamily="18" charset="0"/>
                </a:rPr>
                <a:t>Citation- Reference Measurement</a:t>
              </a:r>
            </a:p>
            <a:p>
              <a:pPr algn="ctr">
                <a:defRPr/>
              </a:pPr>
              <a:r>
                <a:rPr lang="en-US" sz="1600" dirty="0">
                  <a:latin typeface="Times New Roman" pitchFamily="18" charset="0"/>
                  <a:cs typeface="Times New Roman" pitchFamily="18" charset="0"/>
                </a:rPr>
                <a:t>Formative Evaluation</a:t>
              </a:r>
            </a:p>
            <a:p>
              <a:pPr algn="ctr">
                <a:defRPr/>
              </a:pPr>
              <a:r>
                <a:rPr lang="en-US" sz="1600" dirty="0">
                  <a:latin typeface="Times New Roman" pitchFamily="18" charset="0"/>
                  <a:cs typeface="Times New Roman" pitchFamily="18" charset="0"/>
                </a:rPr>
                <a:t>Summative Evaluation</a:t>
              </a:r>
            </a:p>
          </p:txBody>
        </p:sp>
        <p:sp>
          <p:nvSpPr>
            <p:cNvPr id="9" name="Oval 8"/>
            <p:cNvSpPr/>
            <p:nvPr/>
          </p:nvSpPr>
          <p:spPr>
            <a:xfrm>
              <a:off x="3920835" y="3228115"/>
              <a:ext cx="1295400" cy="1143000"/>
            </a:xfrm>
            <a:prstGeom prst="ellipse">
              <a:avLst/>
            </a:prstGeom>
            <a:solidFill>
              <a:srgbClr val="66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dirty="0">
                  <a:latin typeface="Times New Roman" pitchFamily="18" charset="0"/>
                  <a:cs typeface="Times New Roman" pitchFamily="18" charset="0"/>
                </a:rPr>
                <a:t>Theory</a:t>
              </a:r>
            </a:p>
            <a:p>
              <a:pPr algn="ctr">
                <a:defRPr/>
              </a:pPr>
              <a:r>
                <a:rPr lang="en-US" sz="1700" dirty="0">
                  <a:latin typeface="Times New Roman" pitchFamily="18" charset="0"/>
                  <a:cs typeface="Times New Roman" pitchFamily="18" charset="0"/>
                </a:rPr>
                <a:t>Practice</a:t>
              </a:r>
            </a:p>
          </p:txBody>
        </p:sp>
        <p:cxnSp>
          <p:nvCxnSpPr>
            <p:cNvPr id="11" name="Straight Arrow Connector 10"/>
            <p:cNvCxnSpPr/>
            <p:nvPr/>
          </p:nvCxnSpPr>
          <p:spPr>
            <a:xfrm flipV="1">
              <a:off x="1752603" y="1957064"/>
              <a:ext cx="1066800" cy="93837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19801" y="1957064"/>
              <a:ext cx="1066800" cy="93837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001000" y="4648334"/>
              <a:ext cx="304800" cy="92408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217990" y="5794703"/>
              <a:ext cx="4191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88992" y="4675326"/>
              <a:ext cx="304800" cy="92566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927477" y="4426046"/>
              <a:ext cx="390525" cy="50649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568827" y="2752536"/>
              <a:ext cx="0" cy="39218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352803" y="3798877"/>
              <a:ext cx="5683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216527" y="3798877"/>
              <a:ext cx="5746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029202" y="4426046"/>
              <a:ext cx="304800" cy="506499"/>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4987681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680</TotalTime>
  <Words>3057</Words>
  <Application>Microsoft Office PowerPoint</Application>
  <PresentationFormat>Custom</PresentationFormat>
  <Paragraphs>364</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روش های پیشرفته تدریس</vt:lpstr>
      <vt:lpstr>روش های پیشرفته تدریس در آموزش الکترونیکی</vt:lpstr>
      <vt:lpstr>الگوی طراحی آموزشی گانیه</vt:lpstr>
      <vt:lpstr> گانیه :مراحل یادگیری</vt:lpstr>
      <vt:lpstr> گانیه :هفت نوع یادگیری</vt:lpstr>
      <vt:lpstr>گانیه پنج نوع قابلیت را که شرایط یادگیری و نحوه ی  یادگیری آنها در ماهیت با هم تفاوت دارد مشخص کرده است که عبارتند از : </vt:lpstr>
      <vt:lpstr>الگوی طراحی آموزشی پنج مرحله ای </vt:lpstr>
      <vt:lpstr>Slide 41</vt:lpstr>
      <vt:lpstr>E5 روش یاددهی- یادگیری فعال  تکنیک</vt:lpstr>
      <vt:lpstr>الگوی تدریس5E ازپویاترین و کارآمدترین، الگوهای تدریس است که در بسیاری از کلاس های دنیا با موفقیت در حال اجرا است. </vt:lpstr>
      <vt:lpstr>الگوی طراحی آموزشی آشور </vt:lpstr>
      <vt:lpstr>خلاصه ی طراحی آموزشی بر اساس الگوی اشور</vt:lpstr>
      <vt:lpstr>الگوی  یادگیری کلب</vt:lpstr>
      <vt:lpstr>Slide 47</vt:lpstr>
      <vt:lpstr>سبک های یادگیری دیوید کلب</vt:lpstr>
      <vt:lpstr>الگوی شبکه گودیر</vt:lpstr>
      <vt:lpstr>الگوی عمومی </vt:lpstr>
      <vt:lpstr>Slide 51</vt:lpstr>
      <vt:lpstr>طراحی آموزشی نوین</vt:lpstr>
      <vt:lpstr>آموزش الکترونیکی</vt:lpstr>
      <vt:lpstr>درسنامه الکترونیکی</vt:lpstr>
      <vt:lpstr>کلاس مجازی آنلاین</vt:lpstr>
      <vt:lpstr>طراحی  آموزشی موفق جهت تسهیل یاددهی ویادگیری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Moulavi</dc:creator>
  <cp:lastModifiedBy>MRT</cp:lastModifiedBy>
  <cp:revision>116</cp:revision>
  <dcterms:created xsi:type="dcterms:W3CDTF">2015-04-16T08:25:46Z</dcterms:created>
  <dcterms:modified xsi:type="dcterms:W3CDTF">2015-11-19T07:32:21Z</dcterms:modified>
</cp:coreProperties>
</file>